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0"/>
  </p:notesMasterIdLst>
  <p:sldIdLst>
    <p:sldId id="256" r:id="rId2"/>
    <p:sldId id="258" r:id="rId3"/>
    <p:sldId id="266" r:id="rId4"/>
    <p:sldId id="260" r:id="rId5"/>
    <p:sldId id="261" r:id="rId6"/>
    <p:sldId id="262" r:id="rId7"/>
    <p:sldId id="264" r:id="rId8"/>
    <p:sldId id="271" r:id="rId9"/>
  </p:sldIdLst>
  <p:sldSz cx="12192000" cy="6858000"/>
  <p:notesSz cx="6858000" cy="12192000"/>
  <p:embeddedFontLst>
    <p:embeddedFont>
      <p:font typeface="Calibri" panose="020F0502020204030204" pitchFamily="34" charset="0"/>
      <p:regular r:id="rId11"/>
      <p:bold r:id="rId12"/>
      <p:italic r:id="rId13"/>
      <p:boldItalic r:id="rId14"/>
    </p:embeddedFont>
  </p:embeddedFontLst>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5FC842-6EC1-4833-B472-11B27CC9E957}" v="20" dt="2023-08-25T12:07:22.828"/>
    <p1510:client id="{73434481-1904-4382-A7C7-F5E59F6D1476}" v="23" dt="2023-08-25T12:04:56.9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 Pomfret" userId="20acbb136427dec8" providerId="LiveId" clId="{245FC842-6EC1-4833-B472-11B27CC9E957}"/>
    <pc:docChg chg="undo custSel modSld">
      <pc:chgData name="Jess Pomfret" userId="20acbb136427dec8" providerId="LiveId" clId="{245FC842-6EC1-4833-B472-11B27CC9E957}" dt="2023-08-25T12:07:22.829" v="19" actId="732"/>
      <pc:docMkLst>
        <pc:docMk/>
      </pc:docMkLst>
      <pc:sldChg chg="addSp delSp modSp mod">
        <pc:chgData name="Jess Pomfret" userId="20acbb136427dec8" providerId="LiveId" clId="{245FC842-6EC1-4833-B472-11B27CC9E957}" dt="2023-08-25T12:07:22.829" v="19" actId="732"/>
        <pc:sldMkLst>
          <pc:docMk/>
          <pc:sldMk cId="0" sldId="258"/>
        </pc:sldMkLst>
        <pc:spChg chg="add del mod">
          <ac:chgData name="Jess Pomfret" userId="20acbb136427dec8" providerId="LiveId" clId="{245FC842-6EC1-4833-B472-11B27CC9E957}" dt="2023-08-25T12:05:50.029" v="5" actId="1076"/>
          <ac:spMkLst>
            <pc:docMk/>
            <pc:sldMk cId="0" sldId="258"/>
            <ac:spMk id="2" creationId="{00000000-0000-0000-0000-000000000000}"/>
          </ac:spMkLst>
        </pc:spChg>
        <pc:spChg chg="add del">
          <ac:chgData name="Jess Pomfret" userId="20acbb136427dec8" providerId="LiveId" clId="{245FC842-6EC1-4833-B472-11B27CC9E957}" dt="2023-08-25T12:05:48.994" v="4" actId="478"/>
          <ac:spMkLst>
            <pc:docMk/>
            <pc:sldMk cId="0" sldId="258"/>
            <ac:spMk id="6" creationId="{C3F14C73-EFDD-1D28-B108-FF74C3208A46}"/>
          </ac:spMkLst>
        </pc:spChg>
        <pc:spChg chg="add del">
          <ac:chgData name="Jess Pomfret" userId="20acbb136427dec8" providerId="LiveId" clId="{245FC842-6EC1-4833-B472-11B27CC9E957}" dt="2023-08-25T12:06:13.264" v="7"/>
          <ac:spMkLst>
            <pc:docMk/>
            <pc:sldMk cId="0" sldId="258"/>
            <ac:spMk id="7" creationId="{56A06082-2190-F0B3-649D-9DCFF2745055}"/>
          </ac:spMkLst>
        </pc:spChg>
        <pc:picChg chg="add mod modCrop">
          <ac:chgData name="Jess Pomfret" userId="20acbb136427dec8" providerId="LiveId" clId="{245FC842-6EC1-4833-B472-11B27CC9E957}" dt="2023-08-25T12:07:22.829" v="19" actId="732"/>
          <ac:picMkLst>
            <pc:docMk/>
            <pc:sldMk cId="0" sldId="258"/>
            <ac:picMk id="9" creationId="{161185B9-DBC4-EE31-4698-0DA6C6CD8233}"/>
          </ac:picMkLst>
        </pc:picChg>
      </pc:sldChg>
    </pc:docChg>
  </pc:docChgLst>
  <pc:docChgLst>
    <pc:chgData name="Rob Sewell" userId="c802df42025d5e1f" providerId="LiveId" clId="{73434481-1904-4382-A7C7-F5E59F6D1476}"/>
    <pc:docChg chg="undo custSel addSld delSld modSld replTag">
      <pc:chgData name="Rob Sewell" userId="c802df42025d5e1f" providerId="LiveId" clId="{73434481-1904-4382-A7C7-F5E59F6D1476}" dt="2023-08-25T12:04:56.946" v="74" actId="478"/>
      <pc:docMkLst>
        <pc:docMk/>
      </pc:docMkLst>
      <pc:sldChg chg="delSp mod">
        <pc:chgData name="Rob Sewell" userId="c802df42025d5e1f" providerId="LiveId" clId="{73434481-1904-4382-A7C7-F5E59F6D1476}" dt="2023-08-25T12:04:56.946" v="74" actId="478"/>
        <pc:sldMkLst>
          <pc:docMk/>
          <pc:sldMk cId="0" sldId="258"/>
        </pc:sldMkLst>
        <pc:picChg chg="del">
          <ac:chgData name="Rob Sewell" userId="c802df42025d5e1f" providerId="LiveId" clId="{73434481-1904-4382-A7C7-F5E59F6D1476}" dt="2023-08-25T12:04:56.946" v="74" actId="478"/>
          <ac:picMkLst>
            <pc:docMk/>
            <pc:sldMk cId="0" sldId="258"/>
            <ac:picMk id="3" creationId="{00000000-0000-0000-0000-000000000000}"/>
          </ac:picMkLst>
        </pc:picChg>
      </pc:sldChg>
      <pc:sldChg chg="del">
        <pc:chgData name="Rob Sewell" userId="c802df42025d5e1f" providerId="LiveId" clId="{73434481-1904-4382-A7C7-F5E59F6D1476}" dt="2023-08-22T14:29:33.708" v="2" actId="47"/>
        <pc:sldMkLst>
          <pc:docMk/>
          <pc:sldMk cId="0" sldId="259"/>
        </pc:sldMkLst>
      </pc:sldChg>
      <pc:sldChg chg="addSp delSp modSp mod">
        <pc:chgData name="Rob Sewell" userId="c802df42025d5e1f" providerId="LiveId" clId="{73434481-1904-4382-A7C7-F5E59F6D1476}" dt="2023-08-22T14:34:25.216" v="49" actId="1076"/>
        <pc:sldMkLst>
          <pc:docMk/>
          <pc:sldMk cId="0" sldId="261"/>
        </pc:sldMkLst>
        <pc:spChg chg="mod">
          <ac:chgData name="Rob Sewell" userId="c802df42025d5e1f" providerId="LiveId" clId="{73434481-1904-4382-A7C7-F5E59F6D1476}" dt="2023-08-22T14:29:52.166" v="6" actId="20577"/>
          <ac:spMkLst>
            <pc:docMk/>
            <pc:sldMk cId="0" sldId="261"/>
            <ac:spMk id="5" creationId="{00000000-0000-0000-0000-000000000000}"/>
          </ac:spMkLst>
        </pc:spChg>
        <pc:spChg chg="mod">
          <ac:chgData name="Rob Sewell" userId="c802df42025d5e1f" providerId="LiveId" clId="{73434481-1904-4382-A7C7-F5E59F6D1476}" dt="2023-08-22T14:29:54.607" v="10" actId="20577"/>
          <ac:spMkLst>
            <pc:docMk/>
            <pc:sldMk cId="0" sldId="261"/>
            <ac:spMk id="9" creationId="{00000000-0000-0000-0000-000000000000}"/>
          </ac:spMkLst>
        </pc:spChg>
        <pc:spChg chg="del">
          <ac:chgData name="Rob Sewell" userId="c802df42025d5e1f" providerId="LiveId" clId="{73434481-1904-4382-A7C7-F5E59F6D1476}" dt="2023-08-22T14:32:02.152" v="33" actId="478"/>
          <ac:spMkLst>
            <pc:docMk/>
            <pc:sldMk cId="0" sldId="261"/>
            <ac:spMk id="15" creationId="{00000000-0000-0000-0000-000000000000}"/>
          </ac:spMkLst>
        </pc:spChg>
        <pc:spChg chg="mod">
          <ac:chgData name="Rob Sewell" userId="c802df42025d5e1f" providerId="LiveId" clId="{73434481-1904-4382-A7C7-F5E59F6D1476}" dt="2023-08-22T14:30:01.103" v="15" actId="20577"/>
          <ac:spMkLst>
            <pc:docMk/>
            <pc:sldMk cId="0" sldId="261"/>
            <ac:spMk id="17" creationId="{00000000-0000-0000-0000-000000000000}"/>
          </ac:spMkLst>
        </pc:spChg>
        <pc:spChg chg="del">
          <ac:chgData name="Rob Sewell" userId="c802df42025d5e1f" providerId="LiveId" clId="{73434481-1904-4382-A7C7-F5E59F6D1476}" dt="2023-08-22T14:33:32.059" v="41" actId="478"/>
          <ac:spMkLst>
            <pc:docMk/>
            <pc:sldMk cId="0" sldId="261"/>
            <ac:spMk id="19" creationId="{00000000-0000-0000-0000-000000000000}"/>
          </ac:spMkLst>
        </pc:spChg>
        <pc:spChg chg="mod">
          <ac:chgData name="Rob Sewell" userId="c802df42025d5e1f" providerId="LiveId" clId="{73434481-1904-4382-A7C7-F5E59F6D1476}" dt="2023-08-22T14:30:04.561" v="20" actId="20577"/>
          <ac:spMkLst>
            <pc:docMk/>
            <pc:sldMk cId="0" sldId="261"/>
            <ac:spMk id="21" creationId="{00000000-0000-0000-0000-000000000000}"/>
          </ac:spMkLst>
        </pc:spChg>
        <pc:picChg chg="del mod">
          <ac:chgData name="Rob Sewell" userId="c802df42025d5e1f" providerId="LiveId" clId="{73434481-1904-4382-A7C7-F5E59F6D1476}" dt="2023-08-22T14:31:09.346" v="23" actId="478"/>
          <ac:picMkLst>
            <pc:docMk/>
            <pc:sldMk cId="0" sldId="261"/>
            <ac:picMk id="4" creationId="{00000000-0000-0000-0000-000000000000}"/>
          </ac:picMkLst>
        </pc:picChg>
        <pc:picChg chg="del mod">
          <ac:chgData name="Rob Sewell" userId="c802df42025d5e1f" providerId="LiveId" clId="{73434481-1904-4382-A7C7-F5E59F6D1476}" dt="2023-08-22T14:32:07.196" v="35" actId="478"/>
          <ac:picMkLst>
            <pc:docMk/>
            <pc:sldMk cId="0" sldId="261"/>
            <ac:picMk id="16" creationId="{00000000-0000-0000-0000-000000000000}"/>
          </ac:picMkLst>
        </pc:picChg>
        <pc:picChg chg="del">
          <ac:chgData name="Rob Sewell" userId="c802df42025d5e1f" providerId="LiveId" clId="{73434481-1904-4382-A7C7-F5E59F6D1476}" dt="2023-08-22T14:33:30.540" v="40" actId="478"/>
          <ac:picMkLst>
            <pc:docMk/>
            <pc:sldMk cId="0" sldId="261"/>
            <ac:picMk id="20" creationId="{00000000-0000-0000-0000-000000000000}"/>
          </ac:picMkLst>
        </pc:picChg>
        <pc:picChg chg="add mod">
          <ac:chgData name="Rob Sewell" userId="c802df42025d5e1f" providerId="LiveId" clId="{73434481-1904-4382-A7C7-F5E59F6D1476}" dt="2023-08-22T14:31:32.535" v="30" actId="1076"/>
          <ac:picMkLst>
            <pc:docMk/>
            <pc:sldMk cId="0" sldId="261"/>
            <ac:picMk id="1026" creationId="{CCCEE370-5710-5FD7-0407-53FE785EB1E0}"/>
          </ac:picMkLst>
        </pc:picChg>
        <pc:picChg chg="add mod">
          <ac:chgData name="Rob Sewell" userId="c802df42025d5e1f" providerId="LiveId" clId="{73434481-1904-4382-A7C7-F5E59F6D1476}" dt="2023-08-22T14:32:22.448" v="39" actId="167"/>
          <ac:picMkLst>
            <pc:docMk/>
            <pc:sldMk cId="0" sldId="261"/>
            <ac:picMk id="1028" creationId="{2AB0889F-0EAF-76AB-A516-9FB5E92A6A30}"/>
          </ac:picMkLst>
        </pc:picChg>
        <pc:picChg chg="add del mod">
          <ac:chgData name="Rob Sewell" userId="c802df42025d5e1f" providerId="LiveId" clId="{73434481-1904-4382-A7C7-F5E59F6D1476}" dt="2023-08-22T14:34:16.393" v="46" actId="478"/>
          <ac:picMkLst>
            <pc:docMk/>
            <pc:sldMk cId="0" sldId="261"/>
            <ac:picMk id="1030" creationId="{8B452157-B356-CC46-9A7B-B45A1E7F87C8}"/>
          </ac:picMkLst>
        </pc:picChg>
        <pc:picChg chg="add mod">
          <ac:chgData name="Rob Sewell" userId="c802df42025d5e1f" providerId="LiveId" clId="{73434481-1904-4382-A7C7-F5E59F6D1476}" dt="2023-08-22T14:34:25.216" v="49" actId="1076"/>
          <ac:picMkLst>
            <pc:docMk/>
            <pc:sldMk cId="0" sldId="261"/>
            <ac:picMk id="1032" creationId="{BD6101B7-A6DA-83F8-3D42-C905ECB897AE}"/>
          </ac:picMkLst>
        </pc:picChg>
      </pc:sldChg>
      <pc:sldChg chg="modSp mod">
        <pc:chgData name="Rob Sewell" userId="c802df42025d5e1f" providerId="LiveId" clId="{73434481-1904-4382-A7C7-F5E59F6D1476}" dt="2023-08-23T16:05:21.056" v="73" actId="20577"/>
        <pc:sldMkLst>
          <pc:docMk/>
          <pc:sldMk cId="0" sldId="262"/>
        </pc:sldMkLst>
        <pc:spChg chg="mod">
          <ac:chgData name="Rob Sewell" userId="c802df42025d5e1f" providerId="LiveId" clId="{73434481-1904-4382-A7C7-F5E59F6D1476}" dt="2023-08-23T16:05:21.056" v="73" actId="20577"/>
          <ac:spMkLst>
            <pc:docMk/>
            <pc:sldMk cId="0" sldId="262"/>
            <ac:spMk id="2" creationId="{00000000-0000-0000-0000-000000000000}"/>
          </ac:spMkLst>
        </pc:spChg>
      </pc:sldChg>
      <pc:sldChg chg="del">
        <pc:chgData name="Rob Sewell" userId="c802df42025d5e1f" providerId="LiveId" clId="{73434481-1904-4382-A7C7-F5E59F6D1476}" dt="2023-08-22T14:34:48.373" v="50" actId="2696"/>
        <pc:sldMkLst>
          <pc:docMk/>
          <pc:sldMk cId="0" sldId="263"/>
        </pc:sldMkLst>
      </pc:sldChg>
      <pc:sldChg chg="add del setBg">
        <pc:chgData name="Rob Sewell" userId="c802df42025d5e1f" providerId="LiveId" clId="{73434481-1904-4382-A7C7-F5E59F6D1476}" dt="2023-08-22T14:35:26.131" v="54"/>
        <pc:sldMkLst>
          <pc:docMk/>
          <pc:sldMk cId="0" sldId="264"/>
        </pc:sldMkLst>
      </pc:sldChg>
      <pc:sldChg chg="del">
        <pc:chgData name="Rob Sewell" userId="c802df42025d5e1f" providerId="LiveId" clId="{73434481-1904-4382-A7C7-F5E59F6D1476}" dt="2023-08-22T14:35:02.124" v="52" actId="2696"/>
        <pc:sldMkLst>
          <pc:docMk/>
          <pc:sldMk cId="0" sldId="265"/>
        </pc:sldMkLst>
      </pc:sldChg>
      <pc:sldChg chg="add">
        <pc:chgData name="Rob Sewell" userId="c802df42025d5e1f" providerId="LiveId" clId="{73434481-1904-4382-A7C7-F5E59F6D1476}" dt="2023-08-22T14:29:30.652" v="0"/>
        <pc:sldMkLst>
          <pc:docMk/>
          <pc:sldMk cId="2635879064" sldId="266"/>
        </pc:sldMkLst>
      </pc:sldChg>
      <pc:sldChg chg="delSp add setBg delDesignElem">
        <pc:chgData name="Rob Sewell" userId="c802df42025d5e1f" providerId="LiveId" clId="{73434481-1904-4382-A7C7-F5E59F6D1476}" dt="2023-08-22T14:35:26.131" v="54"/>
        <pc:sldMkLst>
          <pc:docMk/>
          <pc:sldMk cId="1403985075" sldId="271"/>
        </pc:sldMkLst>
        <pc:spChg chg="del">
          <ac:chgData name="Rob Sewell" userId="c802df42025d5e1f" providerId="LiveId" clId="{73434481-1904-4382-A7C7-F5E59F6D1476}" dt="2023-08-22T14:35:26.131" v="54"/>
          <ac:spMkLst>
            <pc:docMk/>
            <pc:sldMk cId="1403985075" sldId="271"/>
            <ac:spMk id="22" creationId="{0B761509-3B9A-49A6-A84B-C3D86811697D}"/>
          </ac:spMkLst>
        </pc:spChg>
        <pc:spChg chg="del">
          <ac:chgData name="Rob Sewell" userId="c802df42025d5e1f" providerId="LiveId" clId="{73434481-1904-4382-A7C7-F5E59F6D1476}" dt="2023-08-22T14:35:26.131" v="54"/>
          <ac:spMkLst>
            <pc:docMk/>
            <pc:sldMk cId="1403985075" sldId="271"/>
            <ac:spMk id="23" creationId="{91DE43FD-EB47-414A-B0AB-169B0FFFA527}"/>
          </ac:spMkLst>
        </pc:spChg>
        <pc:grpChg chg="del">
          <ac:chgData name="Rob Sewell" userId="c802df42025d5e1f" providerId="LiveId" clId="{73434481-1904-4382-A7C7-F5E59F6D1476}" dt="2023-08-22T14:35:26.131" v="54"/>
          <ac:grpSpMkLst>
            <pc:docMk/>
            <pc:sldMk cId="1403985075" sldId="271"/>
            <ac:grpSpMk id="24" creationId="{D3706AFB-4AF0-430C-8FBE-C38C0F839661}"/>
          </ac:grpSpMkLst>
        </pc:grpChg>
      </pc:sldChg>
      <pc:sldChg chg="add del">
        <pc:chgData name="Rob Sewell" userId="c802df42025d5e1f" providerId="LiveId" clId="{73434481-1904-4382-A7C7-F5E59F6D1476}" dt="2023-08-22T14:36:36.552" v="56" actId="2696"/>
        <pc:sldMkLst>
          <pc:docMk/>
          <pc:sldMk cId="142434901" sldId="2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894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1524000"/>
            <a:ext cx="7315200" cy="4114800"/>
          </a:xfrm>
          <a:prstGeom prst="rect">
            <a:avLst/>
          </a:prstGeom>
          <a:noFill/>
          <a:ln w="12700">
            <a:solidFill>
              <a:prstClr val="black"/>
            </a:solidFill>
          </a:ln>
        </p:spPr>
      </p:sp>
      <p:sp>
        <p:nvSpPr>
          <p:cNvPr id="3" name="Notes Placeholder 2"/>
          <p:cNvSpPr>
            <a:spLocks noGrp="1"/>
          </p:cNvSpPr>
          <p:nvPr>
            <p:ph type="body" idx="1"/>
          </p:nvPr>
        </p:nvSpPr>
        <p:spPr>
          <a:xfrm>
            <a:off x="685800" y="5867400"/>
            <a:ext cx="5486400" cy="4800600"/>
          </a:xfrm>
          <a:prstGeom prst="rect">
            <a:avLst/>
          </a:prstGeom>
        </p:spPr>
        <p:txBody>
          <a:bodyPr/>
          <a:lstStyle/>
          <a:p>
            <a:r>
              <a:rPr lang="en-GB"/>
              <a:t>Add a timer? Or agenda here</a:t>
            </a:r>
          </a:p>
          <a:p>
            <a:endParaRPr lang="en-GB"/>
          </a:p>
        </p:txBody>
      </p:sp>
    </p:spTree>
    <p:extLst>
      <p:ext uri="{BB962C8B-B14F-4D97-AF65-F5344CB8AC3E}">
        <p14:creationId xmlns:p14="http://schemas.microsoft.com/office/powerpoint/2010/main" val="338150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380905" y="5029371"/>
            <a:ext cx="10139684" cy="1209373"/>
          </a:xfrm>
          <a:prstGeom prst="rect">
            <a:avLst/>
          </a:prstGeom>
          <a:noFill/>
        </p:spPr>
        <p:txBody>
          <a:bodyPr wrap="square" lIns="0" tIns="0" rIns="0" bIns="0" rtlCol="0" anchor="t"/>
          <a:lstStyle/>
          <a:p>
            <a:pPr algn="l">
              <a:lnSpc>
                <a:spcPts val="4763"/>
              </a:lnSpc>
              <a:buNone/>
            </a:pPr>
            <a:r>
              <a:rPr lang="en-US" sz="4725">
                <a:solidFill>
                  <a:srgbClr val="FFFFFF"/>
                </a:solidFill>
                <a:latin typeface="Calibri" pitchFamily="34" charset="0"/>
                <a:ea typeface="Calibri" pitchFamily="34" charset="-122"/>
                <a:cs typeface="Calibri" pitchFamily="34" charset="-120"/>
              </a:rPr>
              <a:t>Session 3: Leveraging Infrastructure as Code for Your Hybrid SQL Server Estate</a:t>
            </a:r>
            <a:endParaRPr lang="en-US"/>
          </a:p>
        </p:txBody>
      </p:sp>
      <p:sp>
        <p:nvSpPr>
          <p:cNvPr id="3" name="Object 2"/>
          <p:cNvSpPr/>
          <p:nvPr/>
        </p:nvSpPr>
        <p:spPr>
          <a:xfrm>
            <a:off x="380905" y="6293499"/>
            <a:ext cx="10139684" cy="201499"/>
          </a:xfrm>
          <a:prstGeom prst="rect">
            <a:avLst/>
          </a:prstGeom>
          <a:noFill/>
        </p:spPr>
        <p:txBody>
          <a:bodyPr wrap="square" lIns="0" tIns="0" rIns="0" bIns="0" rtlCol="0" anchor="t"/>
          <a:lstStyle/>
          <a:p>
            <a:pPr algn="l">
              <a:lnSpc>
                <a:spcPts val="1588"/>
              </a:lnSpc>
              <a:spcBef>
                <a:spcPts val="423"/>
              </a:spcBef>
              <a:buNone/>
            </a:pPr>
            <a:r>
              <a:rPr lang="en-US" sz="1575">
                <a:solidFill>
                  <a:srgbClr val="FFFFFF"/>
                </a:solidFill>
                <a:latin typeface="Calibri" pitchFamily="34" charset="0"/>
                <a:ea typeface="Calibri" pitchFamily="34" charset="-122"/>
                <a:cs typeface="Calibri" pitchFamily="34" charset="-120"/>
              </a:rPr>
              <a:t>Introductory session on using Infrastructure as Code practices</a:t>
            </a:r>
            <a:endParaRPr lang="en-US"/>
          </a:p>
        </p:txBody>
      </p:sp>
      <p:pic>
        <p:nvPicPr>
          <p:cNvPr id="4" name="Object 3" descr="preencoded.png"/>
          <p:cNvPicPr>
            <a:picLocks noChangeAspect="1"/>
          </p:cNvPicPr>
          <p:nvPr/>
        </p:nvPicPr>
        <p:blipFill>
          <a:blip r:embed="rId3"/>
          <a:srcRect t="20703" b="20703"/>
          <a:stretch/>
        </p:blipFill>
        <p:spPr>
          <a:xfrm>
            <a:off x="0" y="0"/>
            <a:ext cx="12188952" cy="476130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6023248" y="472227"/>
            <a:ext cx="5852601" cy="5913546"/>
          </a:xfrm>
          <a:prstGeom prst="rect">
            <a:avLst/>
          </a:prstGeom>
          <a:solidFill>
            <a:srgbClr val="4472C4"/>
          </a:solidFill>
        </p:spPr>
        <p:txBody>
          <a:bodyPr/>
          <a:lstStyle/>
          <a:p>
            <a:endParaRPr lang="en-GB"/>
          </a:p>
        </p:txBody>
      </p:sp>
      <p:sp>
        <p:nvSpPr>
          <p:cNvPr id="4" name="Object 3"/>
          <p:cNvSpPr/>
          <p:nvPr/>
        </p:nvSpPr>
        <p:spPr>
          <a:xfrm>
            <a:off x="633959" y="2031175"/>
            <a:ext cx="4601824" cy="959880"/>
          </a:xfrm>
          <a:prstGeom prst="rect">
            <a:avLst/>
          </a:prstGeom>
          <a:noFill/>
        </p:spPr>
        <p:txBody>
          <a:bodyPr wrap="square" lIns="0" tIns="0" rIns="0" bIns="0" rtlCol="0" anchor="t"/>
          <a:lstStyle/>
          <a:p>
            <a:pPr algn="ctr">
              <a:lnSpc>
                <a:spcPts val="3780"/>
              </a:lnSpc>
              <a:buNone/>
            </a:pPr>
            <a:r>
              <a:rPr lang="en-US" sz="3750">
                <a:solidFill>
                  <a:srgbClr val="FFFFFF"/>
                </a:solidFill>
                <a:latin typeface="Calibri" pitchFamily="34" charset="0"/>
                <a:ea typeface="Calibri" pitchFamily="34" charset="-122"/>
                <a:cs typeface="Calibri" pitchFamily="34" charset="-120"/>
              </a:rPr>
              <a:t>What is Infrastructure as Code (IaC)?</a:t>
            </a:r>
            <a:endParaRPr lang="en-US"/>
          </a:p>
        </p:txBody>
      </p:sp>
      <p:sp>
        <p:nvSpPr>
          <p:cNvPr id="5" name="Object 4"/>
          <p:cNvSpPr/>
          <p:nvPr/>
        </p:nvSpPr>
        <p:spPr>
          <a:xfrm>
            <a:off x="316151" y="3147225"/>
            <a:ext cx="5237440" cy="1612465"/>
          </a:xfrm>
          <a:prstGeom prst="rect">
            <a:avLst/>
          </a:prstGeom>
          <a:noFill/>
        </p:spPr>
        <p:txBody>
          <a:bodyPr wrap="square" lIns="0" tIns="0" rIns="0" bIns="0" rtlCol="0" anchor="t"/>
          <a:lstStyle/>
          <a:p>
            <a:pPr algn="ctr">
              <a:lnSpc>
                <a:spcPts val="1814"/>
              </a:lnSpc>
              <a:spcBef>
                <a:spcPts val="1206"/>
              </a:spcBef>
              <a:buNone/>
            </a:pPr>
            <a:r>
              <a:rPr lang="en-US" sz="1800">
                <a:solidFill>
                  <a:srgbClr val="E7E6E6"/>
                </a:solidFill>
                <a:latin typeface="Calibri" pitchFamily="34" charset="0"/>
                <a:ea typeface="Calibri" pitchFamily="34" charset="-122"/>
                <a:cs typeface="Calibri" pitchFamily="34" charset="-120"/>
              </a:rPr>
              <a:t>Infrastructure as Code (IaC) refers to the process of managing and provisioning infrastructure through code and configuration files rather than through manual processes. IaC allows infrastructure to be treated like software - where servers, networks and other resources can be spun up and managed automatically through code.</a:t>
            </a:r>
            <a:endParaRPr lang="en-US"/>
          </a:p>
        </p:txBody>
      </p:sp>
      <p:pic>
        <p:nvPicPr>
          <p:cNvPr id="9" name="Picture 8">
            <a:extLst>
              <a:ext uri="{FF2B5EF4-FFF2-40B4-BE49-F238E27FC236}">
                <a16:creationId xmlns:a16="http://schemas.microsoft.com/office/drawing/2014/main" id="{161185B9-DBC4-EE31-4698-0DA6C6CD8233}"/>
              </a:ext>
            </a:extLst>
          </p:cNvPr>
          <p:cNvPicPr>
            <a:picLocks noChangeAspect="1"/>
          </p:cNvPicPr>
          <p:nvPr/>
        </p:nvPicPr>
        <p:blipFill rotWithShape="1">
          <a:blip r:embed="rId3"/>
          <a:srcRect r="38264"/>
          <a:stretch/>
        </p:blipFill>
        <p:spPr>
          <a:xfrm>
            <a:off x="6023248" y="472226"/>
            <a:ext cx="5852601" cy="59135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bg>
      <p:bgPr>
        <a:solidFill>
          <a:srgbClr val="8064A2"/>
        </a:solidFill>
        <a:effectLst/>
      </p:bgPr>
    </p:bg>
    <p:spTree>
      <p:nvGrpSpPr>
        <p:cNvPr id="1" name=""/>
        <p:cNvGrpSpPr/>
        <p:nvPr/>
      </p:nvGrpSpPr>
      <p:grpSpPr>
        <a:xfrm>
          <a:off x="0" y="0"/>
          <a:ext cx="0" cy="0"/>
          <a:chOff x="0" y="0"/>
          <a:chExt cx="0" cy="0"/>
        </a:xfrm>
      </p:grpSpPr>
      <p:sp>
        <p:nvSpPr>
          <p:cNvPr id="2" name="Object 1"/>
          <p:cNvSpPr/>
          <p:nvPr/>
        </p:nvSpPr>
        <p:spPr>
          <a:xfrm>
            <a:off x="0" y="380905"/>
            <a:ext cx="12188952" cy="495176"/>
          </a:xfrm>
          <a:prstGeom prst="rect">
            <a:avLst/>
          </a:prstGeom>
          <a:noFill/>
        </p:spPr>
        <p:txBody>
          <a:bodyPr wrap="square" lIns="0" tIns="0" rIns="0" bIns="0" rtlCol="0" anchor="t"/>
          <a:lstStyle/>
          <a:p>
            <a:pPr algn="ctr">
              <a:lnSpc>
                <a:spcPts val="3900"/>
              </a:lnSpc>
              <a:buNone/>
            </a:pPr>
            <a:r>
              <a:rPr lang="en-US" sz="3750">
                <a:solidFill>
                  <a:srgbClr val="FFFFFF"/>
                </a:solidFill>
                <a:latin typeface="Carlito" pitchFamily="34" charset="0"/>
                <a:ea typeface="Carlito" pitchFamily="34" charset="-122"/>
                <a:cs typeface="Carlito" pitchFamily="34" charset="-120"/>
              </a:rPr>
              <a:t>Why IaC for Microsoft Data Platform?</a:t>
            </a:r>
            <a:endParaRPr lang="en-US"/>
          </a:p>
        </p:txBody>
      </p:sp>
      <p:pic>
        <p:nvPicPr>
          <p:cNvPr id="3" name="Object 2" descr="preencoded.png"/>
          <p:cNvPicPr>
            <a:picLocks noChangeAspect="1"/>
          </p:cNvPicPr>
          <p:nvPr/>
        </p:nvPicPr>
        <p:blipFill>
          <a:blip r:embed="rId3"/>
          <a:srcRect l="29612" t="5835" r="29612" b="5835"/>
          <a:stretch/>
        </p:blipFill>
        <p:spPr>
          <a:xfrm>
            <a:off x="8372579" y="1552187"/>
            <a:ext cx="3349764" cy="4837490"/>
          </a:xfrm>
          <a:prstGeom prst="rect">
            <a:avLst/>
          </a:prstGeom>
        </p:spPr>
      </p:pic>
      <p:sp>
        <p:nvSpPr>
          <p:cNvPr id="4" name="Object 3"/>
          <p:cNvSpPr/>
          <p:nvPr/>
        </p:nvSpPr>
        <p:spPr>
          <a:xfrm>
            <a:off x="476131" y="1552187"/>
            <a:ext cx="3662546" cy="2318758"/>
          </a:xfrm>
          <a:prstGeom prst="rect">
            <a:avLst/>
          </a:prstGeom>
          <a:solidFill>
            <a:srgbClr val="FFFFFF"/>
          </a:solidFill>
        </p:spPr>
        <p:txBody>
          <a:bodyPr/>
          <a:lstStyle/>
          <a:p>
            <a:endParaRPr lang="en-GB"/>
          </a:p>
        </p:txBody>
      </p:sp>
      <p:sp>
        <p:nvSpPr>
          <p:cNvPr id="5" name="Object 4"/>
          <p:cNvSpPr/>
          <p:nvPr/>
        </p:nvSpPr>
        <p:spPr>
          <a:xfrm>
            <a:off x="761810" y="1773112"/>
            <a:ext cx="3505026" cy="336625"/>
          </a:xfrm>
          <a:prstGeom prst="rect">
            <a:avLst/>
          </a:prstGeom>
          <a:noFill/>
        </p:spPr>
        <p:txBody>
          <a:bodyPr wrap="square" lIns="0" tIns="0" rIns="0" bIns="0" rtlCol="0" anchor="t"/>
          <a:lstStyle/>
          <a:p>
            <a:pPr algn="l">
              <a:lnSpc>
                <a:spcPts val="2652"/>
              </a:lnSpc>
              <a:buNone/>
            </a:pPr>
            <a:r>
              <a:rPr lang="en-US" sz="2550">
                <a:solidFill>
                  <a:srgbClr val="000000"/>
                </a:solidFill>
                <a:latin typeface="Carlito" pitchFamily="34" charset="0"/>
                <a:ea typeface="Carlito" pitchFamily="34" charset="-122"/>
                <a:cs typeface="Carlito" pitchFamily="34" charset="-120"/>
              </a:rPr>
              <a:t>Consistency</a:t>
            </a:r>
            <a:endParaRPr lang="en-US"/>
          </a:p>
        </p:txBody>
      </p:sp>
      <p:sp>
        <p:nvSpPr>
          <p:cNvPr id="6" name="Object 5"/>
          <p:cNvSpPr/>
          <p:nvPr/>
        </p:nvSpPr>
        <p:spPr>
          <a:xfrm>
            <a:off x="761810" y="2283881"/>
            <a:ext cx="3505026" cy="779902"/>
          </a:xfrm>
          <a:prstGeom prst="rect">
            <a:avLst/>
          </a:prstGeom>
          <a:noFill/>
        </p:spPr>
        <p:txBody>
          <a:bodyPr wrap="square" lIns="0" tIns="0" rIns="0" bIns="0" rtlCol="0" anchor="t"/>
          <a:lstStyle/>
          <a:p>
            <a:pPr algn="l">
              <a:lnSpc>
                <a:spcPts val="2048"/>
              </a:lnSpc>
              <a:spcBef>
                <a:spcPts val="1344"/>
              </a:spcBef>
              <a:buNone/>
            </a:pPr>
            <a:r>
              <a:rPr lang="en-US" sz="1969">
                <a:solidFill>
                  <a:srgbClr val="A7A7A7"/>
                </a:solidFill>
                <a:latin typeface="Carlito" pitchFamily="34" charset="0"/>
                <a:ea typeface="Carlito" pitchFamily="34" charset="-122"/>
                <a:cs typeface="Carlito" pitchFamily="34" charset="-120"/>
              </a:rPr>
              <a:t>Ensures consistent and standardized deployments across environments.</a:t>
            </a:r>
            <a:endParaRPr lang="en-US"/>
          </a:p>
        </p:txBody>
      </p:sp>
      <p:sp>
        <p:nvSpPr>
          <p:cNvPr id="7" name="Object 6"/>
          <p:cNvSpPr/>
          <p:nvPr/>
        </p:nvSpPr>
        <p:spPr>
          <a:xfrm>
            <a:off x="4329129" y="1552187"/>
            <a:ext cx="3662546" cy="2318758"/>
          </a:xfrm>
          <a:prstGeom prst="rect">
            <a:avLst/>
          </a:prstGeom>
          <a:solidFill>
            <a:srgbClr val="FFFFFF"/>
          </a:solidFill>
        </p:spPr>
        <p:txBody>
          <a:bodyPr/>
          <a:lstStyle/>
          <a:p>
            <a:endParaRPr lang="en-GB"/>
          </a:p>
        </p:txBody>
      </p:sp>
      <p:sp>
        <p:nvSpPr>
          <p:cNvPr id="8" name="Object 7"/>
          <p:cNvSpPr/>
          <p:nvPr/>
        </p:nvSpPr>
        <p:spPr>
          <a:xfrm>
            <a:off x="4614808" y="1773112"/>
            <a:ext cx="3505026" cy="336625"/>
          </a:xfrm>
          <a:prstGeom prst="rect">
            <a:avLst/>
          </a:prstGeom>
          <a:noFill/>
        </p:spPr>
        <p:txBody>
          <a:bodyPr wrap="square" lIns="0" tIns="0" rIns="0" bIns="0" rtlCol="0" anchor="t"/>
          <a:lstStyle/>
          <a:p>
            <a:pPr algn="l">
              <a:lnSpc>
                <a:spcPts val="2652"/>
              </a:lnSpc>
              <a:buNone/>
            </a:pPr>
            <a:r>
              <a:rPr lang="en-US" sz="2550">
                <a:solidFill>
                  <a:srgbClr val="000000"/>
                </a:solidFill>
                <a:latin typeface="Carlito" pitchFamily="34" charset="0"/>
                <a:ea typeface="Carlito" pitchFamily="34" charset="-122"/>
                <a:cs typeface="Carlito" pitchFamily="34" charset="-120"/>
              </a:rPr>
              <a:t>Efficiency</a:t>
            </a:r>
            <a:endParaRPr lang="en-US"/>
          </a:p>
        </p:txBody>
      </p:sp>
      <p:sp>
        <p:nvSpPr>
          <p:cNvPr id="9" name="Object 8"/>
          <p:cNvSpPr/>
          <p:nvPr/>
        </p:nvSpPr>
        <p:spPr>
          <a:xfrm>
            <a:off x="4614808" y="2283881"/>
            <a:ext cx="3505026" cy="519935"/>
          </a:xfrm>
          <a:prstGeom prst="rect">
            <a:avLst/>
          </a:prstGeom>
          <a:noFill/>
        </p:spPr>
        <p:txBody>
          <a:bodyPr wrap="square" lIns="0" tIns="0" rIns="0" bIns="0" rtlCol="0" anchor="t"/>
          <a:lstStyle/>
          <a:p>
            <a:pPr algn="l">
              <a:lnSpc>
                <a:spcPts val="2048"/>
              </a:lnSpc>
              <a:spcBef>
                <a:spcPts val="1344"/>
              </a:spcBef>
              <a:buNone/>
            </a:pPr>
            <a:r>
              <a:rPr lang="en-US" sz="1969">
                <a:solidFill>
                  <a:srgbClr val="A7A7A7"/>
                </a:solidFill>
                <a:latin typeface="Carlito" pitchFamily="34" charset="0"/>
                <a:ea typeface="Carlito" pitchFamily="34" charset="-122"/>
                <a:cs typeface="Carlito" pitchFamily="34" charset="-120"/>
              </a:rPr>
              <a:t>automates tasks and accelerates deployments.</a:t>
            </a:r>
            <a:endParaRPr lang="en-US"/>
          </a:p>
        </p:txBody>
      </p:sp>
      <p:sp>
        <p:nvSpPr>
          <p:cNvPr id="10" name="Object 9"/>
          <p:cNvSpPr/>
          <p:nvPr/>
        </p:nvSpPr>
        <p:spPr>
          <a:xfrm>
            <a:off x="476131" y="4061397"/>
            <a:ext cx="3662546" cy="2318758"/>
          </a:xfrm>
          <a:prstGeom prst="rect">
            <a:avLst/>
          </a:prstGeom>
          <a:solidFill>
            <a:srgbClr val="FFFFFF"/>
          </a:solidFill>
        </p:spPr>
        <p:txBody>
          <a:bodyPr/>
          <a:lstStyle/>
          <a:p>
            <a:endParaRPr lang="en-GB"/>
          </a:p>
        </p:txBody>
      </p:sp>
      <p:sp>
        <p:nvSpPr>
          <p:cNvPr id="11" name="Object 10"/>
          <p:cNvSpPr/>
          <p:nvPr/>
        </p:nvSpPr>
        <p:spPr>
          <a:xfrm>
            <a:off x="761810" y="4282322"/>
            <a:ext cx="3505026" cy="336625"/>
          </a:xfrm>
          <a:prstGeom prst="rect">
            <a:avLst/>
          </a:prstGeom>
          <a:noFill/>
        </p:spPr>
        <p:txBody>
          <a:bodyPr wrap="square" lIns="0" tIns="0" rIns="0" bIns="0" rtlCol="0" anchor="t"/>
          <a:lstStyle/>
          <a:p>
            <a:pPr algn="l">
              <a:lnSpc>
                <a:spcPts val="2652"/>
              </a:lnSpc>
              <a:buNone/>
            </a:pPr>
            <a:r>
              <a:rPr lang="en-US" sz="2550">
                <a:solidFill>
                  <a:srgbClr val="000000"/>
                </a:solidFill>
                <a:latin typeface="Carlito" pitchFamily="34" charset="0"/>
                <a:ea typeface="Carlito" pitchFamily="34" charset="-122"/>
                <a:cs typeface="Carlito" pitchFamily="34" charset="-120"/>
              </a:rPr>
              <a:t>Reliability</a:t>
            </a:r>
            <a:endParaRPr lang="en-US"/>
          </a:p>
        </p:txBody>
      </p:sp>
      <p:sp>
        <p:nvSpPr>
          <p:cNvPr id="12" name="Object 11"/>
          <p:cNvSpPr/>
          <p:nvPr/>
        </p:nvSpPr>
        <p:spPr>
          <a:xfrm>
            <a:off x="761810" y="4793091"/>
            <a:ext cx="3505026" cy="519935"/>
          </a:xfrm>
          <a:prstGeom prst="rect">
            <a:avLst/>
          </a:prstGeom>
          <a:noFill/>
        </p:spPr>
        <p:txBody>
          <a:bodyPr wrap="square" lIns="0" tIns="0" rIns="0" bIns="0" rtlCol="0" anchor="t"/>
          <a:lstStyle/>
          <a:p>
            <a:pPr algn="l">
              <a:lnSpc>
                <a:spcPts val="2048"/>
              </a:lnSpc>
              <a:spcBef>
                <a:spcPts val="1344"/>
              </a:spcBef>
              <a:buNone/>
            </a:pPr>
            <a:r>
              <a:rPr lang="en-US" sz="1969">
                <a:solidFill>
                  <a:srgbClr val="A7A7A7"/>
                </a:solidFill>
                <a:latin typeface="Carlito" pitchFamily="34" charset="0"/>
                <a:ea typeface="Carlito" pitchFamily="34" charset="-122"/>
                <a:cs typeface="Carlito" pitchFamily="34" charset="-120"/>
              </a:rPr>
              <a:t>reduces configuration drift and human errors.</a:t>
            </a:r>
            <a:endParaRPr lang="en-US"/>
          </a:p>
        </p:txBody>
      </p:sp>
      <p:sp>
        <p:nvSpPr>
          <p:cNvPr id="13" name="Object 12"/>
          <p:cNvSpPr/>
          <p:nvPr/>
        </p:nvSpPr>
        <p:spPr>
          <a:xfrm>
            <a:off x="4329129" y="4061397"/>
            <a:ext cx="3662546" cy="2318758"/>
          </a:xfrm>
          <a:prstGeom prst="rect">
            <a:avLst/>
          </a:prstGeom>
          <a:solidFill>
            <a:srgbClr val="FFFFFF"/>
          </a:solidFill>
        </p:spPr>
        <p:txBody>
          <a:bodyPr/>
          <a:lstStyle/>
          <a:p>
            <a:endParaRPr lang="en-GB"/>
          </a:p>
        </p:txBody>
      </p:sp>
      <p:sp>
        <p:nvSpPr>
          <p:cNvPr id="14" name="Object 13"/>
          <p:cNvSpPr/>
          <p:nvPr/>
        </p:nvSpPr>
        <p:spPr>
          <a:xfrm>
            <a:off x="4614808" y="4282322"/>
            <a:ext cx="3505026" cy="336625"/>
          </a:xfrm>
          <a:prstGeom prst="rect">
            <a:avLst/>
          </a:prstGeom>
          <a:noFill/>
        </p:spPr>
        <p:txBody>
          <a:bodyPr wrap="square" lIns="0" tIns="0" rIns="0" bIns="0" rtlCol="0" anchor="t"/>
          <a:lstStyle/>
          <a:p>
            <a:pPr algn="l">
              <a:lnSpc>
                <a:spcPts val="2652"/>
              </a:lnSpc>
              <a:buNone/>
            </a:pPr>
            <a:r>
              <a:rPr lang="en-US" sz="2550">
                <a:solidFill>
                  <a:srgbClr val="000000"/>
                </a:solidFill>
                <a:latin typeface="Carlito" pitchFamily="34" charset="0"/>
                <a:ea typeface="Carlito" pitchFamily="34" charset="-122"/>
                <a:cs typeface="Carlito" pitchFamily="34" charset="-120"/>
              </a:rPr>
              <a:t>Security</a:t>
            </a:r>
            <a:endParaRPr lang="en-US"/>
          </a:p>
        </p:txBody>
      </p:sp>
      <p:sp>
        <p:nvSpPr>
          <p:cNvPr id="15" name="Object 14"/>
          <p:cNvSpPr/>
          <p:nvPr/>
        </p:nvSpPr>
        <p:spPr>
          <a:xfrm>
            <a:off x="4614808" y="4793091"/>
            <a:ext cx="3505026" cy="519935"/>
          </a:xfrm>
          <a:prstGeom prst="rect">
            <a:avLst/>
          </a:prstGeom>
          <a:noFill/>
        </p:spPr>
        <p:txBody>
          <a:bodyPr wrap="square" lIns="0" tIns="0" rIns="0" bIns="0" rtlCol="0" anchor="t"/>
          <a:lstStyle/>
          <a:p>
            <a:pPr algn="l">
              <a:lnSpc>
                <a:spcPts val="2048"/>
              </a:lnSpc>
              <a:spcBef>
                <a:spcPts val="1344"/>
              </a:spcBef>
              <a:buNone/>
            </a:pPr>
            <a:r>
              <a:rPr lang="en-US" sz="1969">
                <a:solidFill>
                  <a:srgbClr val="A7A7A7"/>
                </a:solidFill>
                <a:latin typeface="Carlito" pitchFamily="34" charset="0"/>
                <a:ea typeface="Carlito" pitchFamily="34" charset="-122"/>
                <a:cs typeface="Carlito" pitchFamily="34" charset="-120"/>
              </a:rPr>
              <a:t>Control of available options and defaults</a:t>
            </a:r>
            <a:endParaRPr lang="en-US"/>
          </a:p>
        </p:txBody>
      </p:sp>
    </p:spTree>
    <p:extLst>
      <p:ext uri="{BB962C8B-B14F-4D97-AF65-F5344CB8AC3E}">
        <p14:creationId xmlns:p14="http://schemas.microsoft.com/office/powerpoint/2010/main" val="2635879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479940"/>
          </a:xfrm>
          <a:prstGeom prst="rect">
            <a:avLst/>
          </a:prstGeom>
          <a:noFill/>
        </p:spPr>
        <p:txBody>
          <a:bodyPr wrap="square" lIns="0" tIns="0" rIns="0" bIns="0" rtlCol="0" anchor="t"/>
          <a:lstStyle/>
          <a:p>
            <a:pPr algn="ctr">
              <a:lnSpc>
                <a:spcPts val="3780"/>
              </a:lnSpc>
              <a:buNone/>
            </a:pPr>
            <a:r>
              <a:rPr lang="en-US" sz="3750">
                <a:solidFill>
                  <a:srgbClr val="FFFFFF"/>
                </a:solidFill>
                <a:latin typeface="Calibri" pitchFamily="34" charset="0"/>
                <a:ea typeface="Calibri" pitchFamily="34" charset="-122"/>
                <a:cs typeface="Calibri" pitchFamily="34" charset="-120"/>
              </a:rPr>
              <a:t>Key Concepts of IaC</a:t>
            </a:r>
            <a:endParaRPr lang="en-US"/>
          </a:p>
        </p:txBody>
      </p:sp>
      <p:sp>
        <p:nvSpPr>
          <p:cNvPr id="3" name="Object 2"/>
          <p:cNvSpPr/>
          <p:nvPr/>
        </p:nvSpPr>
        <p:spPr>
          <a:xfrm>
            <a:off x="952262" y="2882116"/>
            <a:ext cx="5446938" cy="2114117"/>
          </a:xfrm>
          <a:prstGeom prst="rect">
            <a:avLst/>
          </a:prstGeom>
          <a:noFill/>
        </p:spPr>
        <p:txBody>
          <a:bodyPr wrap="square" lIns="0" tIns="0" rIns="0" bIns="0" rtlCol="0" anchor="t"/>
          <a:lstStyle/>
          <a:p>
            <a:pPr marL="242900" indent="-242900" algn="l">
              <a:lnSpc>
                <a:spcPts val="2722"/>
              </a:lnSpc>
              <a:buSzPct val="100000"/>
              <a:buChar char="•"/>
            </a:pPr>
            <a:r>
              <a:rPr lang="en-US" sz="2700">
                <a:solidFill>
                  <a:srgbClr val="FFFFFF"/>
                </a:solidFill>
                <a:latin typeface="Calibri" pitchFamily="34" charset="0"/>
                <a:ea typeface="Calibri" pitchFamily="34" charset="-122"/>
                <a:cs typeface="Calibri" pitchFamily="34" charset="-120"/>
              </a:rPr>
              <a:t>Idempotency</a:t>
            </a:r>
          </a:p>
          <a:p>
            <a:pPr lvl="1" algn="l">
              <a:lnSpc>
                <a:spcPts val="1738"/>
              </a:lnSpc>
              <a:spcBef>
                <a:spcPts val="665"/>
              </a:spcBef>
              <a:buNone/>
            </a:pPr>
            <a:r>
              <a:rPr lang="en-US" sz="1725">
                <a:solidFill>
                  <a:srgbClr val="E7E6E6"/>
                </a:solidFill>
                <a:latin typeface="Calibri" pitchFamily="34" charset="0"/>
                <a:ea typeface="Calibri" pitchFamily="34" charset="-122"/>
                <a:cs typeface="Calibri" pitchFamily="34" charset="-120"/>
              </a:rPr>
              <a:t>Ensures infrastructure can be provisioned repeatedly with the same outcome.</a:t>
            </a:r>
          </a:p>
          <a:p>
            <a:pPr marL="242900" indent="-242900" algn="l">
              <a:lnSpc>
                <a:spcPts val="2722"/>
              </a:lnSpc>
              <a:spcBef>
                <a:spcPts val="2841"/>
              </a:spcBef>
              <a:buSzPct val="100000"/>
              <a:buChar char="•"/>
            </a:pPr>
            <a:r>
              <a:rPr lang="en-US" sz="2700">
                <a:solidFill>
                  <a:srgbClr val="FFFFFF"/>
                </a:solidFill>
                <a:latin typeface="Calibri" pitchFamily="34" charset="0"/>
                <a:ea typeface="Calibri" pitchFamily="34" charset="-122"/>
                <a:cs typeface="Calibri" pitchFamily="34" charset="-120"/>
              </a:rPr>
              <a:t>Declarative syntax</a:t>
            </a:r>
          </a:p>
          <a:p>
            <a:pPr lvl="1" algn="l">
              <a:lnSpc>
                <a:spcPts val="1738"/>
              </a:lnSpc>
              <a:spcBef>
                <a:spcPts val="665"/>
              </a:spcBef>
              <a:buNone/>
            </a:pPr>
            <a:r>
              <a:rPr lang="en-US" sz="1725">
                <a:solidFill>
                  <a:srgbClr val="E7E6E6"/>
                </a:solidFill>
                <a:latin typeface="Calibri" pitchFamily="34" charset="0"/>
                <a:ea typeface="Calibri" pitchFamily="34" charset="-122"/>
                <a:cs typeface="Calibri" pitchFamily="34" charset="-120"/>
              </a:rPr>
              <a:t>Allows engineers to specify the desired end-state configuration rather than steps to reach it.</a:t>
            </a:r>
            <a:endParaRPr lang="en-US"/>
          </a:p>
        </p:txBody>
      </p:sp>
      <p:sp>
        <p:nvSpPr>
          <p:cNvPr id="4" name="Object 3"/>
          <p:cNvSpPr/>
          <p:nvPr/>
        </p:nvSpPr>
        <p:spPr>
          <a:xfrm>
            <a:off x="6284928" y="2882116"/>
            <a:ext cx="5446938" cy="873034"/>
          </a:xfrm>
          <a:prstGeom prst="rect">
            <a:avLst/>
          </a:prstGeom>
          <a:noFill/>
        </p:spPr>
        <p:txBody>
          <a:bodyPr wrap="square" lIns="0" tIns="0" rIns="0" bIns="0" rtlCol="0" anchor="t"/>
          <a:lstStyle/>
          <a:p>
            <a:pPr marL="242900" indent="-242900" algn="l">
              <a:lnSpc>
                <a:spcPts val="2722"/>
              </a:lnSpc>
              <a:buSzPct val="100000"/>
              <a:buChar char="•"/>
            </a:pPr>
            <a:r>
              <a:rPr lang="en-US" sz="2700">
                <a:solidFill>
                  <a:srgbClr val="FFFFFF"/>
                </a:solidFill>
                <a:latin typeface="Calibri" pitchFamily="34" charset="0"/>
                <a:ea typeface="Calibri" pitchFamily="34" charset="-122"/>
                <a:cs typeface="Calibri" pitchFamily="34" charset="-120"/>
              </a:rPr>
              <a:t>Immutability</a:t>
            </a:r>
          </a:p>
          <a:p>
            <a:pPr lvl="1" algn="l">
              <a:lnSpc>
                <a:spcPts val="1738"/>
              </a:lnSpc>
              <a:spcBef>
                <a:spcPts val="665"/>
              </a:spcBef>
              <a:buNone/>
            </a:pPr>
            <a:r>
              <a:rPr lang="en-US" sz="1725">
                <a:solidFill>
                  <a:srgbClr val="E7E6E6"/>
                </a:solidFill>
                <a:latin typeface="Calibri" pitchFamily="34" charset="0"/>
                <a:ea typeface="Calibri" pitchFamily="34" charset="-122"/>
                <a:cs typeface="Calibri" pitchFamily="34" charset="-120"/>
              </a:rPr>
              <a:t>Infrastructure components are replaced instead of changed in-place to reduce drift.</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1028" name="Picture 4" descr="Ansible Icon Svg - bmp-syrop">
            <a:extLst>
              <a:ext uri="{FF2B5EF4-FFF2-40B4-BE49-F238E27FC236}">
                <a16:creationId xmlns:a16="http://schemas.microsoft.com/office/drawing/2014/main" id="{2AB0889F-0EAF-76AB-A516-9FB5E92A6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8843" y="1779585"/>
            <a:ext cx="3162123" cy="2373418"/>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1"/>
          <p:cNvSpPr/>
          <p:nvPr/>
        </p:nvSpPr>
        <p:spPr>
          <a:xfrm>
            <a:off x="0" y="379000"/>
            <a:ext cx="12188952" cy="479940"/>
          </a:xfrm>
          <a:prstGeom prst="rect">
            <a:avLst/>
          </a:prstGeom>
          <a:noFill/>
        </p:spPr>
        <p:txBody>
          <a:bodyPr wrap="square" lIns="0" tIns="0" rIns="0" bIns="0" rtlCol="0" anchor="t"/>
          <a:lstStyle/>
          <a:p>
            <a:pPr algn="ctr">
              <a:lnSpc>
                <a:spcPts val="3780"/>
              </a:lnSpc>
              <a:buNone/>
            </a:pPr>
            <a:r>
              <a:rPr lang="en-US" sz="3750">
                <a:solidFill>
                  <a:srgbClr val="000000"/>
                </a:solidFill>
                <a:latin typeface="Calibri" pitchFamily="34" charset="0"/>
                <a:ea typeface="Calibri" pitchFamily="34" charset="-122"/>
                <a:cs typeface="Calibri" pitchFamily="34" charset="-120"/>
              </a:rPr>
              <a:t>Tools for Implementing IaC</a:t>
            </a:r>
            <a:endParaRPr lang="en-US"/>
          </a:p>
        </p:txBody>
      </p:sp>
      <p:sp>
        <p:nvSpPr>
          <p:cNvPr id="3" name="Object 2"/>
          <p:cNvSpPr/>
          <p:nvPr/>
        </p:nvSpPr>
        <p:spPr>
          <a:xfrm>
            <a:off x="476131" y="1542664"/>
            <a:ext cx="2094976" cy="2847263"/>
          </a:xfrm>
          <a:prstGeom prst="rect">
            <a:avLst/>
          </a:prstGeom>
          <a:solidFill>
            <a:srgbClr val="FFFFFF"/>
          </a:solidFill>
        </p:spPr>
        <p:txBody>
          <a:bodyPr/>
          <a:lstStyle/>
          <a:p>
            <a:endParaRPr lang="en-GB"/>
          </a:p>
        </p:txBody>
      </p:sp>
      <p:sp>
        <p:nvSpPr>
          <p:cNvPr id="5" name="Object 4"/>
          <p:cNvSpPr/>
          <p:nvPr/>
        </p:nvSpPr>
        <p:spPr>
          <a:xfrm>
            <a:off x="371382" y="4533814"/>
            <a:ext cx="2304474" cy="230352"/>
          </a:xfrm>
          <a:prstGeom prst="rect">
            <a:avLst/>
          </a:prstGeom>
          <a:noFill/>
        </p:spPr>
        <p:txBody>
          <a:bodyPr wrap="square" lIns="0" tIns="0" rIns="0" bIns="0" rtlCol="0" anchor="t"/>
          <a:lstStyle/>
          <a:p>
            <a:pPr algn="ctr">
              <a:lnSpc>
                <a:spcPts val="1814"/>
              </a:lnSpc>
              <a:buNone/>
            </a:pPr>
            <a:r>
              <a:rPr lang="en-US" sz="1800">
                <a:solidFill>
                  <a:srgbClr val="000000"/>
                </a:solidFill>
                <a:latin typeface="Calibri" pitchFamily="34" charset="0"/>
                <a:ea typeface="Calibri" pitchFamily="34" charset="-122"/>
                <a:cs typeface="Calibri" pitchFamily="34" charset="-120"/>
              </a:rPr>
              <a:t>Terraform </a:t>
            </a:r>
            <a:endParaRPr lang="en-US"/>
          </a:p>
        </p:txBody>
      </p:sp>
      <p:sp>
        <p:nvSpPr>
          <p:cNvPr id="6" name="Object 5"/>
          <p:cNvSpPr/>
          <p:nvPr/>
        </p:nvSpPr>
        <p:spPr>
          <a:xfrm>
            <a:off x="371382" y="4875962"/>
            <a:ext cx="2304474" cy="1343832"/>
          </a:xfrm>
          <a:prstGeom prst="rect">
            <a:avLst/>
          </a:prstGeom>
          <a:noFill/>
        </p:spPr>
        <p:txBody>
          <a:bodyPr wrap="square" lIns="0" tIns="0" rIns="0" bIns="0" rtlCol="0" anchor="t"/>
          <a:lstStyle/>
          <a:p>
            <a:pPr algn="ctr">
              <a:lnSpc>
                <a:spcPts val="1512"/>
              </a:lnSpc>
              <a:spcBef>
                <a:spcPts val="863"/>
              </a:spcBef>
              <a:buNone/>
            </a:pPr>
            <a:r>
              <a:rPr lang="en-US" sz="1500">
                <a:solidFill>
                  <a:srgbClr val="44546A"/>
                </a:solidFill>
                <a:latin typeface="Calibri" pitchFamily="34" charset="0"/>
                <a:ea typeface="Calibri" pitchFamily="34" charset="-122"/>
                <a:cs typeface="Calibri" pitchFamily="34" charset="-120"/>
              </a:rPr>
              <a:t>Terraform is a popular open source IaC tool developed by HashiCorp that uses a declarative syntax to define, provision and manage infrastructure.</a:t>
            </a:r>
            <a:endParaRPr lang="en-US"/>
          </a:p>
        </p:txBody>
      </p:sp>
      <p:sp>
        <p:nvSpPr>
          <p:cNvPr id="7" name="Object 6"/>
          <p:cNvSpPr/>
          <p:nvPr/>
        </p:nvSpPr>
        <p:spPr>
          <a:xfrm>
            <a:off x="2761559" y="1542664"/>
            <a:ext cx="2094976" cy="2847263"/>
          </a:xfrm>
          <a:prstGeom prst="rect">
            <a:avLst/>
          </a:prstGeom>
          <a:solidFill>
            <a:srgbClr val="ED7D31"/>
          </a:solidFill>
        </p:spPr>
        <p:txBody>
          <a:bodyPr/>
          <a:lstStyle/>
          <a:p>
            <a:endParaRPr lang="en-GB"/>
          </a:p>
        </p:txBody>
      </p:sp>
      <p:pic>
        <p:nvPicPr>
          <p:cNvPr id="8" name="Object 7" descr="preencoded.png"/>
          <p:cNvPicPr>
            <a:picLocks noChangeAspect="1"/>
          </p:cNvPicPr>
          <p:nvPr/>
        </p:nvPicPr>
        <p:blipFill>
          <a:blip r:embed="rId4"/>
          <a:srcRect l="29306" r="29306"/>
          <a:stretch/>
        </p:blipFill>
        <p:spPr>
          <a:xfrm>
            <a:off x="2761559" y="1542664"/>
            <a:ext cx="2094976" cy="2847263"/>
          </a:xfrm>
          <a:prstGeom prst="rect">
            <a:avLst/>
          </a:prstGeom>
        </p:spPr>
      </p:pic>
      <p:sp>
        <p:nvSpPr>
          <p:cNvPr id="9" name="Object 8"/>
          <p:cNvSpPr/>
          <p:nvPr/>
        </p:nvSpPr>
        <p:spPr>
          <a:xfrm>
            <a:off x="2656811" y="4533814"/>
            <a:ext cx="2304474" cy="460704"/>
          </a:xfrm>
          <a:prstGeom prst="rect">
            <a:avLst/>
          </a:prstGeom>
          <a:noFill/>
        </p:spPr>
        <p:txBody>
          <a:bodyPr wrap="square" lIns="0" tIns="0" rIns="0" bIns="0" rtlCol="0" anchor="t"/>
          <a:lstStyle/>
          <a:p>
            <a:pPr algn="ctr">
              <a:lnSpc>
                <a:spcPts val="1814"/>
              </a:lnSpc>
              <a:buNone/>
            </a:pPr>
            <a:r>
              <a:rPr lang="en-US" sz="1800">
                <a:solidFill>
                  <a:srgbClr val="000000"/>
                </a:solidFill>
                <a:latin typeface="Calibri" pitchFamily="34" charset="0"/>
                <a:ea typeface="Calibri" pitchFamily="34" charset="-122"/>
                <a:cs typeface="Calibri" pitchFamily="34" charset="-120"/>
              </a:rPr>
              <a:t>Azure Resource Manager </a:t>
            </a:r>
            <a:endParaRPr lang="en-US"/>
          </a:p>
        </p:txBody>
      </p:sp>
      <p:sp>
        <p:nvSpPr>
          <p:cNvPr id="10" name="Object 9"/>
          <p:cNvSpPr/>
          <p:nvPr/>
        </p:nvSpPr>
        <p:spPr>
          <a:xfrm>
            <a:off x="2656811" y="5106314"/>
            <a:ext cx="2304474" cy="959880"/>
          </a:xfrm>
          <a:prstGeom prst="rect">
            <a:avLst/>
          </a:prstGeom>
          <a:noFill/>
        </p:spPr>
        <p:txBody>
          <a:bodyPr wrap="square" lIns="0" tIns="0" rIns="0" bIns="0" rtlCol="0" anchor="t"/>
          <a:lstStyle/>
          <a:p>
            <a:pPr algn="ctr">
              <a:lnSpc>
                <a:spcPts val="1512"/>
              </a:lnSpc>
              <a:spcBef>
                <a:spcPts val="863"/>
              </a:spcBef>
              <a:buNone/>
            </a:pPr>
            <a:r>
              <a:rPr lang="en-US" sz="1500">
                <a:solidFill>
                  <a:srgbClr val="44546A"/>
                </a:solidFill>
                <a:latin typeface="Calibri" pitchFamily="34" charset="0"/>
                <a:ea typeface="Calibri" pitchFamily="34" charset="-122"/>
                <a:cs typeface="Calibri" pitchFamily="34" charset="-120"/>
              </a:rPr>
              <a:t>Azure Resource Manager is Microsoft's IaC service that allows you to deploy and manage Azure resources using JSON template files.</a:t>
            </a:r>
            <a:endParaRPr lang="en-US"/>
          </a:p>
        </p:txBody>
      </p:sp>
      <p:sp>
        <p:nvSpPr>
          <p:cNvPr id="11" name="Object 10"/>
          <p:cNvSpPr/>
          <p:nvPr/>
        </p:nvSpPr>
        <p:spPr>
          <a:xfrm>
            <a:off x="5046988" y="1542664"/>
            <a:ext cx="2094976" cy="2847263"/>
          </a:xfrm>
          <a:prstGeom prst="rect">
            <a:avLst/>
          </a:prstGeom>
          <a:noFill/>
        </p:spPr>
        <p:txBody>
          <a:bodyPr/>
          <a:lstStyle/>
          <a:p>
            <a:endParaRPr lang="en-GB"/>
          </a:p>
        </p:txBody>
      </p:sp>
      <p:pic>
        <p:nvPicPr>
          <p:cNvPr id="12" name="Object 11" descr="preencoded.png"/>
          <p:cNvPicPr>
            <a:picLocks noChangeAspect="1"/>
          </p:cNvPicPr>
          <p:nvPr/>
        </p:nvPicPr>
        <p:blipFill>
          <a:blip r:embed="rId5"/>
          <a:srcRect l="25474" r="25474"/>
          <a:stretch/>
        </p:blipFill>
        <p:spPr>
          <a:xfrm>
            <a:off x="5046988" y="1542664"/>
            <a:ext cx="2094976" cy="2847263"/>
          </a:xfrm>
          <a:prstGeom prst="rect">
            <a:avLst/>
          </a:prstGeom>
        </p:spPr>
      </p:pic>
      <p:sp>
        <p:nvSpPr>
          <p:cNvPr id="13" name="Object 12"/>
          <p:cNvSpPr/>
          <p:nvPr/>
        </p:nvSpPr>
        <p:spPr>
          <a:xfrm>
            <a:off x="4942239" y="4533814"/>
            <a:ext cx="2304474" cy="230352"/>
          </a:xfrm>
          <a:prstGeom prst="rect">
            <a:avLst/>
          </a:prstGeom>
          <a:noFill/>
        </p:spPr>
        <p:txBody>
          <a:bodyPr wrap="square" lIns="0" tIns="0" rIns="0" bIns="0" rtlCol="0" anchor="t"/>
          <a:lstStyle/>
          <a:p>
            <a:pPr algn="ctr">
              <a:lnSpc>
                <a:spcPts val="1814"/>
              </a:lnSpc>
              <a:buNone/>
            </a:pPr>
            <a:r>
              <a:rPr lang="en-US" sz="1800">
                <a:solidFill>
                  <a:srgbClr val="000000"/>
                </a:solidFill>
                <a:latin typeface="Calibri" pitchFamily="34" charset="0"/>
                <a:ea typeface="Calibri" pitchFamily="34" charset="-122"/>
                <a:cs typeface="Calibri" pitchFamily="34" charset="-120"/>
              </a:rPr>
              <a:t>Bicep</a:t>
            </a:r>
            <a:endParaRPr lang="en-US"/>
          </a:p>
        </p:txBody>
      </p:sp>
      <p:sp>
        <p:nvSpPr>
          <p:cNvPr id="14" name="Object 13"/>
          <p:cNvSpPr/>
          <p:nvPr/>
        </p:nvSpPr>
        <p:spPr>
          <a:xfrm>
            <a:off x="4942239" y="4875962"/>
            <a:ext cx="2304474" cy="191976"/>
          </a:xfrm>
          <a:prstGeom prst="rect">
            <a:avLst/>
          </a:prstGeom>
          <a:noFill/>
        </p:spPr>
        <p:txBody>
          <a:bodyPr wrap="square" lIns="0" tIns="0" rIns="0" bIns="0" rtlCol="0" anchor="t"/>
          <a:lstStyle/>
          <a:p>
            <a:pPr algn="ctr">
              <a:lnSpc>
                <a:spcPts val="1512"/>
              </a:lnSpc>
              <a:spcBef>
                <a:spcPts val="863"/>
              </a:spcBef>
              <a:buNone/>
            </a:pPr>
            <a:r>
              <a:rPr lang="en-US" sz="1500">
                <a:solidFill>
                  <a:srgbClr val="44546A"/>
                </a:solidFill>
                <a:latin typeface="Calibri" pitchFamily="34" charset="0"/>
                <a:ea typeface="Calibri" pitchFamily="34" charset="-122"/>
                <a:cs typeface="Calibri" pitchFamily="34" charset="-120"/>
              </a:rPr>
              <a:t>Bicep bicep bicep bicep</a:t>
            </a:r>
            <a:endParaRPr lang="en-US"/>
          </a:p>
        </p:txBody>
      </p:sp>
      <p:sp>
        <p:nvSpPr>
          <p:cNvPr id="17" name="Object 16"/>
          <p:cNvSpPr/>
          <p:nvPr/>
        </p:nvSpPr>
        <p:spPr>
          <a:xfrm>
            <a:off x="7227668" y="4533814"/>
            <a:ext cx="2304474" cy="230352"/>
          </a:xfrm>
          <a:prstGeom prst="rect">
            <a:avLst/>
          </a:prstGeom>
          <a:noFill/>
        </p:spPr>
        <p:txBody>
          <a:bodyPr wrap="square" lIns="0" tIns="0" rIns="0" bIns="0" rtlCol="0" anchor="t"/>
          <a:lstStyle/>
          <a:p>
            <a:pPr algn="ctr">
              <a:lnSpc>
                <a:spcPts val="1814"/>
              </a:lnSpc>
              <a:buNone/>
            </a:pPr>
            <a:r>
              <a:rPr lang="en-US" sz="1800">
                <a:solidFill>
                  <a:srgbClr val="000000"/>
                </a:solidFill>
                <a:latin typeface="Calibri" pitchFamily="34" charset="0"/>
                <a:ea typeface="Calibri" pitchFamily="34" charset="-122"/>
                <a:cs typeface="Calibri" pitchFamily="34" charset="-120"/>
              </a:rPr>
              <a:t>Ansible</a:t>
            </a:r>
            <a:endParaRPr lang="en-US"/>
          </a:p>
        </p:txBody>
      </p:sp>
      <p:sp>
        <p:nvSpPr>
          <p:cNvPr id="18" name="Object 17"/>
          <p:cNvSpPr/>
          <p:nvPr/>
        </p:nvSpPr>
        <p:spPr>
          <a:xfrm>
            <a:off x="7227668" y="4875962"/>
            <a:ext cx="2304474" cy="1151856"/>
          </a:xfrm>
          <a:prstGeom prst="rect">
            <a:avLst/>
          </a:prstGeom>
          <a:noFill/>
        </p:spPr>
        <p:txBody>
          <a:bodyPr wrap="square" lIns="0" tIns="0" rIns="0" bIns="0" rtlCol="0" anchor="t"/>
          <a:lstStyle/>
          <a:p>
            <a:pPr algn="ctr">
              <a:lnSpc>
                <a:spcPts val="1512"/>
              </a:lnSpc>
              <a:spcBef>
                <a:spcPts val="863"/>
              </a:spcBef>
              <a:buNone/>
            </a:pPr>
            <a:r>
              <a:rPr lang="en-US" sz="1500">
                <a:solidFill>
                  <a:srgbClr val="44546A"/>
                </a:solidFill>
                <a:latin typeface="Calibri" pitchFamily="34" charset="0"/>
                <a:ea typeface="Calibri" pitchFamily="34" charset="-122"/>
                <a:cs typeface="Calibri" pitchFamily="34" charset="-120"/>
              </a:rPr>
              <a:t>Ansible is an open source automation tool that can be used to configure systems, deploy software, and orchestrate more advanced IT tasks.</a:t>
            </a:r>
            <a:endParaRPr lang="en-US"/>
          </a:p>
        </p:txBody>
      </p:sp>
      <p:sp>
        <p:nvSpPr>
          <p:cNvPr id="21" name="Object 20"/>
          <p:cNvSpPr/>
          <p:nvPr/>
        </p:nvSpPr>
        <p:spPr>
          <a:xfrm>
            <a:off x="9513096" y="4533814"/>
            <a:ext cx="2304474" cy="230352"/>
          </a:xfrm>
          <a:prstGeom prst="rect">
            <a:avLst/>
          </a:prstGeom>
          <a:noFill/>
        </p:spPr>
        <p:txBody>
          <a:bodyPr wrap="square" lIns="0" tIns="0" rIns="0" bIns="0" rtlCol="0" anchor="t"/>
          <a:lstStyle/>
          <a:p>
            <a:pPr algn="ctr">
              <a:lnSpc>
                <a:spcPts val="1814"/>
              </a:lnSpc>
              <a:buNone/>
            </a:pPr>
            <a:r>
              <a:rPr lang="en-US" sz="1800">
                <a:solidFill>
                  <a:srgbClr val="000000"/>
                </a:solidFill>
                <a:latin typeface="Calibri" pitchFamily="34" charset="0"/>
                <a:ea typeface="Calibri" pitchFamily="34" charset="-122"/>
                <a:cs typeface="Calibri" pitchFamily="34" charset="-120"/>
              </a:rPr>
              <a:t>Puppet</a:t>
            </a:r>
            <a:endParaRPr lang="en-US"/>
          </a:p>
        </p:txBody>
      </p:sp>
      <p:sp>
        <p:nvSpPr>
          <p:cNvPr id="22" name="Object 21"/>
          <p:cNvSpPr/>
          <p:nvPr/>
        </p:nvSpPr>
        <p:spPr>
          <a:xfrm>
            <a:off x="9513096" y="4875962"/>
            <a:ext cx="2304474" cy="1535808"/>
          </a:xfrm>
          <a:prstGeom prst="rect">
            <a:avLst/>
          </a:prstGeom>
          <a:noFill/>
        </p:spPr>
        <p:txBody>
          <a:bodyPr wrap="square" lIns="0" tIns="0" rIns="0" bIns="0" rtlCol="0" anchor="t"/>
          <a:lstStyle/>
          <a:p>
            <a:pPr algn="ctr">
              <a:lnSpc>
                <a:spcPts val="1512"/>
              </a:lnSpc>
              <a:spcBef>
                <a:spcPts val="863"/>
              </a:spcBef>
              <a:buNone/>
            </a:pPr>
            <a:r>
              <a:rPr lang="en-US" sz="1500">
                <a:solidFill>
                  <a:srgbClr val="44546A"/>
                </a:solidFill>
                <a:latin typeface="Calibri" pitchFamily="34" charset="0"/>
                <a:ea typeface="Calibri" pitchFamily="34" charset="-122"/>
                <a:cs typeface="Calibri" pitchFamily="34" charset="-120"/>
              </a:rPr>
              <a:t>Puppet is an open source configuration management tool that helps system administrators automate provisioning, configuration, and management of servers.</a:t>
            </a:r>
            <a:endParaRPr lang="en-US"/>
          </a:p>
        </p:txBody>
      </p:sp>
      <p:pic>
        <p:nvPicPr>
          <p:cNvPr id="1026" name="Picture 2" descr="Automate your Public Cloud deployments | OVHcloud">
            <a:extLst>
              <a:ext uri="{FF2B5EF4-FFF2-40B4-BE49-F238E27FC236}">
                <a16:creationId xmlns:a16="http://schemas.microsoft.com/office/drawing/2014/main" id="{CCCEE370-5710-5FD7-0407-53FE785EB1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945" y="1801621"/>
            <a:ext cx="2329347" cy="23293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uppet (software) - Alchetron, The Free Social Encyclopedia">
            <a:extLst>
              <a:ext uri="{FF2B5EF4-FFF2-40B4-BE49-F238E27FC236}">
                <a16:creationId xmlns:a16="http://schemas.microsoft.com/office/drawing/2014/main" id="{BD6101B7-A6DA-83F8-3D42-C905ECB897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2142" y="2048600"/>
            <a:ext cx="2373418" cy="23734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79000"/>
            <a:ext cx="12188952" cy="479940"/>
          </a:xfrm>
          <a:prstGeom prst="rect">
            <a:avLst/>
          </a:prstGeom>
          <a:noFill/>
        </p:spPr>
        <p:txBody>
          <a:bodyPr wrap="square" lIns="0" tIns="0" rIns="0" bIns="0" rtlCol="0" anchor="t"/>
          <a:lstStyle/>
          <a:p>
            <a:pPr algn="ctr">
              <a:lnSpc>
                <a:spcPts val="3780"/>
              </a:lnSpc>
              <a:buNone/>
            </a:pPr>
            <a:r>
              <a:rPr lang="en-US" sz="3750">
                <a:solidFill>
                  <a:srgbClr val="FFFFFF"/>
                </a:solidFill>
                <a:latin typeface="Calibri" pitchFamily="34" charset="0"/>
                <a:ea typeface="Calibri" pitchFamily="34" charset="-122"/>
                <a:cs typeface="Calibri" pitchFamily="34" charset="-120"/>
              </a:rPr>
              <a:t>Hands-on: SQL Server with Bicep and Terraform </a:t>
            </a:r>
            <a:endParaRPr lang="en-US"/>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29" y="2612054"/>
            <a:ext cx="2037840" cy="1190327"/>
          </a:xfrm>
          <a:prstGeom prst="rect">
            <a:avLst/>
          </a:prstGeom>
        </p:spPr>
      </p:pic>
      <p:sp>
        <p:nvSpPr>
          <p:cNvPr id="4" name="Object 3"/>
          <p:cNvSpPr/>
          <p:nvPr/>
        </p:nvSpPr>
        <p:spPr>
          <a:xfrm>
            <a:off x="598339" y="3005719"/>
            <a:ext cx="1501365" cy="391570"/>
          </a:xfrm>
          <a:prstGeom prst="rect">
            <a:avLst/>
          </a:prstGeom>
          <a:noFill/>
        </p:spPr>
        <p:txBody>
          <a:bodyPr wrap="square" lIns="0" tIns="0" rIns="0" bIns="0" rtlCol="0" anchor="t"/>
          <a:lstStyle/>
          <a:p>
            <a:pPr algn="ctr">
              <a:lnSpc>
                <a:spcPts val="1542"/>
              </a:lnSpc>
              <a:buNone/>
            </a:pPr>
            <a:r>
              <a:rPr lang="en-US" sz="1530">
                <a:solidFill>
                  <a:srgbClr val="FFFFFF"/>
                </a:solidFill>
                <a:latin typeface="Calibri" pitchFamily="34" charset="0"/>
                <a:ea typeface="Calibri" pitchFamily="34" charset="-122"/>
                <a:cs typeface="Calibri" pitchFamily="34" charset="-120"/>
              </a:rPr>
              <a:t>Set up Terraform CLI</a:t>
            </a:r>
            <a:endParaRPr lang="en-US"/>
          </a:p>
        </p:txBody>
      </p:sp>
      <p:sp>
        <p:nvSpPr>
          <p:cNvPr id="5" name="Object 4"/>
          <p:cNvSpPr/>
          <p:nvPr/>
        </p:nvSpPr>
        <p:spPr>
          <a:xfrm>
            <a:off x="761810" y="3953982"/>
            <a:ext cx="1501365" cy="767904"/>
          </a:xfrm>
          <a:prstGeom prst="rect">
            <a:avLst/>
          </a:prstGeom>
          <a:noFill/>
        </p:spPr>
        <p:txBody>
          <a:bodyPr wrap="square" lIns="0" tIns="0" rIns="0" bIns="0" rtlCol="0" anchor="t"/>
          <a:lstStyle/>
          <a:p>
            <a:pPr algn="l">
              <a:lnSpc>
                <a:spcPts val="1512"/>
              </a:lnSpc>
              <a:buNone/>
            </a:pPr>
            <a:r>
              <a:rPr lang="en-US" sz="1500">
                <a:solidFill>
                  <a:srgbClr val="E7E6E6"/>
                </a:solidFill>
                <a:latin typeface="Calibri" pitchFamily="34" charset="0"/>
                <a:ea typeface="Calibri" pitchFamily="34" charset="-122"/>
                <a:cs typeface="Calibri" pitchFamily="34" charset="-120"/>
              </a:rPr>
              <a:t>Install Terraform CLI on your local machine or build agent.</a:t>
            </a:r>
            <a:endParaRPr lang="en-US"/>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139" y="2612054"/>
            <a:ext cx="2037840" cy="1190327"/>
          </a:xfrm>
          <a:prstGeom prst="rect">
            <a:avLst/>
          </a:prstGeom>
        </p:spPr>
      </p:pic>
      <p:sp>
        <p:nvSpPr>
          <p:cNvPr id="7" name="Object 6"/>
          <p:cNvSpPr/>
          <p:nvPr/>
        </p:nvSpPr>
        <p:spPr>
          <a:xfrm>
            <a:off x="2739342" y="2910493"/>
            <a:ext cx="1187118" cy="587355"/>
          </a:xfrm>
          <a:prstGeom prst="rect">
            <a:avLst/>
          </a:prstGeom>
          <a:noFill/>
        </p:spPr>
        <p:txBody>
          <a:bodyPr wrap="square" lIns="0" tIns="0" rIns="0" bIns="0" rtlCol="0" anchor="t"/>
          <a:lstStyle/>
          <a:p>
            <a:pPr algn="ctr">
              <a:lnSpc>
                <a:spcPts val="1542"/>
              </a:lnSpc>
              <a:buNone/>
            </a:pPr>
            <a:r>
              <a:rPr lang="en-US" sz="1530">
                <a:solidFill>
                  <a:srgbClr val="FFFFFF"/>
                </a:solidFill>
                <a:latin typeface="Calibri" pitchFamily="34" charset="0"/>
                <a:ea typeface="Calibri" pitchFamily="34" charset="-122"/>
                <a:cs typeface="Calibri" pitchFamily="34" charset="-120"/>
              </a:rPr>
              <a:t>Write Terraform configuration</a:t>
            </a:r>
            <a:endParaRPr lang="en-US"/>
          </a:p>
        </p:txBody>
      </p:sp>
      <p:sp>
        <p:nvSpPr>
          <p:cNvPr id="8" name="Object 7"/>
          <p:cNvSpPr/>
          <p:nvPr/>
        </p:nvSpPr>
        <p:spPr>
          <a:xfrm>
            <a:off x="2602849" y="3953982"/>
            <a:ext cx="1501365" cy="1343832"/>
          </a:xfrm>
          <a:prstGeom prst="rect">
            <a:avLst/>
          </a:prstGeom>
          <a:noFill/>
        </p:spPr>
        <p:txBody>
          <a:bodyPr wrap="square" lIns="0" tIns="0" rIns="0" bIns="0" rtlCol="0" anchor="t"/>
          <a:lstStyle/>
          <a:p>
            <a:pPr algn="l">
              <a:lnSpc>
                <a:spcPts val="1512"/>
              </a:lnSpc>
              <a:buNone/>
            </a:pPr>
            <a:r>
              <a:rPr lang="en-US" sz="1500">
                <a:solidFill>
                  <a:srgbClr val="E7E6E6"/>
                </a:solidFill>
                <a:latin typeface="Calibri" pitchFamily="34" charset="0"/>
                <a:ea typeface="Calibri" pitchFamily="34" charset="-122"/>
                <a:cs typeface="Calibri" pitchFamily="34" charset="-120"/>
              </a:rPr>
              <a:t>Author main.tf with Azure RM provider, resource group, SQL server, and SQL database resources.</a:t>
            </a:r>
            <a:endParaRPr lang="en-US"/>
          </a:p>
        </p:txBody>
      </p:sp>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58149" y="2612054"/>
            <a:ext cx="2037840" cy="1190327"/>
          </a:xfrm>
          <a:prstGeom prst="rect">
            <a:avLst/>
          </a:prstGeom>
        </p:spPr>
      </p:pic>
      <p:sp>
        <p:nvSpPr>
          <p:cNvPr id="10" name="Object 9"/>
          <p:cNvSpPr/>
          <p:nvPr/>
        </p:nvSpPr>
        <p:spPr>
          <a:xfrm>
            <a:off x="4580381" y="3005719"/>
            <a:ext cx="1187118" cy="391570"/>
          </a:xfrm>
          <a:prstGeom prst="rect">
            <a:avLst/>
          </a:prstGeom>
          <a:noFill/>
        </p:spPr>
        <p:txBody>
          <a:bodyPr wrap="square" lIns="0" tIns="0" rIns="0" bIns="0" rtlCol="0" anchor="t"/>
          <a:lstStyle/>
          <a:p>
            <a:pPr algn="ctr">
              <a:lnSpc>
                <a:spcPts val="1542"/>
              </a:lnSpc>
              <a:buNone/>
            </a:pPr>
            <a:r>
              <a:rPr lang="en-US" sz="1530">
                <a:solidFill>
                  <a:srgbClr val="FFFFFF"/>
                </a:solidFill>
                <a:latin typeface="Calibri" pitchFamily="34" charset="0"/>
                <a:ea typeface="Calibri" pitchFamily="34" charset="-122"/>
                <a:cs typeface="Calibri" pitchFamily="34" charset="-120"/>
              </a:rPr>
              <a:t>Initialize Terraform</a:t>
            </a:r>
            <a:endParaRPr lang="en-US"/>
          </a:p>
        </p:txBody>
      </p:sp>
      <p:sp>
        <p:nvSpPr>
          <p:cNvPr id="11" name="Object 10"/>
          <p:cNvSpPr/>
          <p:nvPr/>
        </p:nvSpPr>
        <p:spPr>
          <a:xfrm>
            <a:off x="4443889" y="3953982"/>
            <a:ext cx="1501365" cy="959880"/>
          </a:xfrm>
          <a:prstGeom prst="rect">
            <a:avLst/>
          </a:prstGeom>
          <a:noFill/>
        </p:spPr>
        <p:txBody>
          <a:bodyPr wrap="square" lIns="0" tIns="0" rIns="0" bIns="0" rtlCol="0" anchor="t"/>
          <a:lstStyle/>
          <a:p>
            <a:pPr algn="l">
              <a:lnSpc>
                <a:spcPts val="1512"/>
              </a:lnSpc>
              <a:buNone/>
            </a:pPr>
            <a:r>
              <a:rPr lang="en-US" sz="1500">
                <a:solidFill>
                  <a:srgbClr val="E7E6E6"/>
                </a:solidFill>
                <a:latin typeface="Calibri" pitchFamily="34" charset="0"/>
                <a:ea typeface="Calibri" pitchFamily="34" charset="-122"/>
                <a:cs typeface="Calibri" pitchFamily="34" charset="-120"/>
              </a:rPr>
              <a:t>Run terraform init to install required providers and modules.</a:t>
            </a:r>
            <a:endParaRPr lang="en-US"/>
          </a:p>
        </p:txBody>
      </p:sp>
      <p:pic>
        <p:nvPicPr>
          <p:cNvPr id="12" name="Object 1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9245" y="2612054"/>
            <a:ext cx="2037840" cy="1190327"/>
          </a:xfrm>
          <a:prstGeom prst="rect">
            <a:avLst/>
          </a:prstGeom>
        </p:spPr>
      </p:pic>
      <p:sp>
        <p:nvSpPr>
          <p:cNvPr id="13" name="Object 12"/>
          <p:cNvSpPr/>
          <p:nvPr/>
        </p:nvSpPr>
        <p:spPr>
          <a:xfrm>
            <a:off x="6421421" y="3005719"/>
            <a:ext cx="1187118" cy="391570"/>
          </a:xfrm>
          <a:prstGeom prst="rect">
            <a:avLst/>
          </a:prstGeom>
          <a:noFill/>
        </p:spPr>
        <p:txBody>
          <a:bodyPr wrap="square" lIns="0" tIns="0" rIns="0" bIns="0" rtlCol="0" anchor="t"/>
          <a:lstStyle/>
          <a:p>
            <a:pPr algn="ctr">
              <a:lnSpc>
                <a:spcPts val="1542"/>
              </a:lnSpc>
              <a:buNone/>
            </a:pPr>
            <a:r>
              <a:rPr lang="en-US" sz="1530">
                <a:solidFill>
                  <a:srgbClr val="FFFFFF"/>
                </a:solidFill>
                <a:latin typeface="Calibri" pitchFamily="34" charset="0"/>
                <a:ea typeface="Calibri" pitchFamily="34" charset="-122"/>
                <a:cs typeface="Calibri" pitchFamily="34" charset="-120"/>
              </a:rPr>
              <a:t>Provision infrastructure</a:t>
            </a:r>
            <a:endParaRPr lang="en-US"/>
          </a:p>
        </p:txBody>
      </p:sp>
      <p:sp>
        <p:nvSpPr>
          <p:cNvPr id="14" name="Object 13"/>
          <p:cNvSpPr/>
          <p:nvPr/>
        </p:nvSpPr>
        <p:spPr>
          <a:xfrm>
            <a:off x="6284928" y="3953982"/>
            <a:ext cx="1501365" cy="1151856"/>
          </a:xfrm>
          <a:prstGeom prst="rect">
            <a:avLst/>
          </a:prstGeom>
          <a:noFill/>
        </p:spPr>
        <p:txBody>
          <a:bodyPr wrap="square" lIns="0" tIns="0" rIns="0" bIns="0" rtlCol="0" anchor="t"/>
          <a:lstStyle/>
          <a:p>
            <a:pPr algn="l">
              <a:lnSpc>
                <a:spcPts val="1512"/>
              </a:lnSpc>
              <a:buNone/>
            </a:pPr>
            <a:r>
              <a:rPr lang="en-US" sz="1500">
                <a:solidFill>
                  <a:srgbClr val="E7E6E6"/>
                </a:solidFill>
                <a:latin typeface="Calibri" pitchFamily="34" charset="0"/>
                <a:ea typeface="Calibri" pitchFamily="34" charset="-122"/>
                <a:cs typeface="Calibri" pitchFamily="34" charset="-120"/>
              </a:rPr>
              <a:t>Execute terraform apply to create resources defined in main.tf.</a:t>
            </a:r>
            <a:endParaRPr lang="en-US"/>
          </a:p>
        </p:txBody>
      </p:sp>
      <p:pic>
        <p:nvPicPr>
          <p:cNvPr id="15" name="Object 1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40255" y="2612054"/>
            <a:ext cx="2037840" cy="1190327"/>
          </a:xfrm>
          <a:prstGeom prst="rect">
            <a:avLst/>
          </a:prstGeom>
        </p:spPr>
      </p:pic>
      <p:sp>
        <p:nvSpPr>
          <p:cNvPr id="16" name="Object 15"/>
          <p:cNvSpPr/>
          <p:nvPr/>
        </p:nvSpPr>
        <p:spPr>
          <a:xfrm>
            <a:off x="8262460" y="3005719"/>
            <a:ext cx="1187118" cy="391570"/>
          </a:xfrm>
          <a:prstGeom prst="rect">
            <a:avLst/>
          </a:prstGeom>
          <a:noFill/>
        </p:spPr>
        <p:txBody>
          <a:bodyPr wrap="square" lIns="0" tIns="0" rIns="0" bIns="0" rtlCol="0" anchor="t"/>
          <a:lstStyle/>
          <a:p>
            <a:pPr algn="ctr">
              <a:lnSpc>
                <a:spcPts val="1542"/>
              </a:lnSpc>
              <a:buNone/>
            </a:pPr>
            <a:r>
              <a:rPr lang="en-US" sz="1530">
                <a:solidFill>
                  <a:srgbClr val="FFFFFF"/>
                </a:solidFill>
                <a:latin typeface="Calibri" pitchFamily="34" charset="0"/>
                <a:ea typeface="Calibri" pitchFamily="34" charset="-122"/>
                <a:cs typeface="Calibri" pitchFamily="34" charset="-120"/>
              </a:rPr>
              <a:t>Make changes</a:t>
            </a:r>
            <a:endParaRPr lang="en-US"/>
          </a:p>
        </p:txBody>
      </p:sp>
      <p:sp>
        <p:nvSpPr>
          <p:cNvPr id="17" name="Object 16"/>
          <p:cNvSpPr/>
          <p:nvPr/>
        </p:nvSpPr>
        <p:spPr>
          <a:xfrm>
            <a:off x="8125968" y="3953982"/>
            <a:ext cx="1501365" cy="767904"/>
          </a:xfrm>
          <a:prstGeom prst="rect">
            <a:avLst/>
          </a:prstGeom>
          <a:noFill/>
        </p:spPr>
        <p:txBody>
          <a:bodyPr wrap="square" lIns="0" tIns="0" rIns="0" bIns="0" rtlCol="0" anchor="t"/>
          <a:lstStyle/>
          <a:p>
            <a:pPr algn="l">
              <a:lnSpc>
                <a:spcPts val="1512"/>
              </a:lnSpc>
              <a:buNone/>
            </a:pPr>
            <a:r>
              <a:rPr lang="en-US" sz="1500">
                <a:solidFill>
                  <a:srgbClr val="E7E6E6"/>
                </a:solidFill>
                <a:latin typeface="Calibri" pitchFamily="34" charset="0"/>
                <a:ea typeface="Calibri" pitchFamily="34" charset="-122"/>
                <a:cs typeface="Calibri" pitchFamily="34" charset="-120"/>
              </a:rPr>
              <a:t>Update main.tf and rerun terraform apply to make changes.</a:t>
            </a:r>
            <a:endParaRPr lang="en-US"/>
          </a:p>
        </p:txBody>
      </p:sp>
      <p:pic>
        <p:nvPicPr>
          <p:cNvPr id="18" name="Object 17"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81265" y="2612054"/>
            <a:ext cx="2037840" cy="1190327"/>
          </a:xfrm>
          <a:prstGeom prst="rect">
            <a:avLst/>
          </a:prstGeom>
        </p:spPr>
      </p:pic>
      <p:sp>
        <p:nvSpPr>
          <p:cNvPr id="19" name="Object 18"/>
          <p:cNvSpPr/>
          <p:nvPr/>
        </p:nvSpPr>
        <p:spPr>
          <a:xfrm>
            <a:off x="10103500" y="3005719"/>
            <a:ext cx="1187118" cy="391570"/>
          </a:xfrm>
          <a:prstGeom prst="rect">
            <a:avLst/>
          </a:prstGeom>
          <a:noFill/>
        </p:spPr>
        <p:txBody>
          <a:bodyPr wrap="square" lIns="0" tIns="0" rIns="0" bIns="0" rtlCol="0" anchor="t"/>
          <a:lstStyle/>
          <a:p>
            <a:pPr algn="ctr">
              <a:lnSpc>
                <a:spcPts val="1542"/>
              </a:lnSpc>
              <a:buNone/>
            </a:pPr>
            <a:r>
              <a:rPr lang="en-US" sz="1530">
                <a:solidFill>
                  <a:srgbClr val="FFFFFF"/>
                </a:solidFill>
                <a:latin typeface="Calibri" pitchFamily="34" charset="0"/>
                <a:ea typeface="Calibri" pitchFamily="34" charset="-122"/>
                <a:cs typeface="Calibri" pitchFamily="34" charset="-120"/>
              </a:rPr>
              <a:t>Destroy infrastructure</a:t>
            </a:r>
            <a:endParaRPr lang="en-US"/>
          </a:p>
        </p:txBody>
      </p:sp>
      <p:sp>
        <p:nvSpPr>
          <p:cNvPr id="20" name="Object 19"/>
          <p:cNvSpPr/>
          <p:nvPr/>
        </p:nvSpPr>
        <p:spPr>
          <a:xfrm>
            <a:off x="9967008" y="3953982"/>
            <a:ext cx="1501365" cy="767904"/>
          </a:xfrm>
          <a:prstGeom prst="rect">
            <a:avLst/>
          </a:prstGeom>
          <a:noFill/>
        </p:spPr>
        <p:txBody>
          <a:bodyPr wrap="square" lIns="0" tIns="0" rIns="0" bIns="0" rtlCol="0" anchor="t"/>
          <a:lstStyle/>
          <a:p>
            <a:pPr algn="l">
              <a:lnSpc>
                <a:spcPts val="1512"/>
              </a:lnSpc>
              <a:buNone/>
            </a:pPr>
            <a:r>
              <a:rPr lang="en-US" sz="1500">
                <a:solidFill>
                  <a:srgbClr val="E7E6E6"/>
                </a:solidFill>
                <a:latin typeface="Calibri" pitchFamily="34" charset="0"/>
                <a:ea typeface="Calibri" pitchFamily="34" charset="-122"/>
                <a:cs typeface="Calibri" pitchFamily="34" charset="-120"/>
              </a:rPr>
              <a:t>Run terraform destroy when done to tear down resources.</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6881044" y="476131"/>
            <a:ext cx="4841299" cy="5913546"/>
          </a:xfrm>
          <a:prstGeom prst="rect">
            <a:avLst/>
          </a:prstGeom>
          <a:solidFill>
            <a:srgbClr val="4472C4"/>
          </a:solidFill>
        </p:spPr>
        <p:txBody>
          <a:bodyPr/>
          <a:lstStyle/>
          <a:p>
            <a:endParaRPr lang="en-GB"/>
          </a:p>
        </p:txBody>
      </p:sp>
      <p:pic>
        <p:nvPicPr>
          <p:cNvPr id="3" name="Object 2" descr="preencoded.png"/>
          <p:cNvPicPr>
            <a:picLocks noChangeAspect="1"/>
          </p:cNvPicPr>
          <p:nvPr/>
        </p:nvPicPr>
        <p:blipFill>
          <a:blip r:embed="rId3"/>
          <a:srcRect l="16997" r="16997"/>
          <a:stretch/>
        </p:blipFill>
        <p:spPr>
          <a:xfrm>
            <a:off x="6881044" y="476131"/>
            <a:ext cx="4841299" cy="5913546"/>
          </a:xfrm>
          <a:prstGeom prst="rect">
            <a:avLst/>
          </a:prstGeom>
        </p:spPr>
      </p:pic>
      <p:sp>
        <p:nvSpPr>
          <p:cNvPr id="4" name="Object 3"/>
          <p:cNvSpPr/>
          <p:nvPr/>
        </p:nvSpPr>
        <p:spPr>
          <a:xfrm>
            <a:off x="271871" y="2616816"/>
            <a:ext cx="6337303" cy="479940"/>
          </a:xfrm>
          <a:prstGeom prst="rect">
            <a:avLst/>
          </a:prstGeom>
          <a:noFill/>
        </p:spPr>
        <p:txBody>
          <a:bodyPr wrap="square" lIns="0" tIns="0" rIns="0" bIns="0" rtlCol="0" anchor="t"/>
          <a:lstStyle/>
          <a:p>
            <a:pPr algn="ctr">
              <a:lnSpc>
                <a:spcPts val="3780"/>
              </a:lnSpc>
              <a:buNone/>
            </a:pPr>
            <a:endParaRPr lang="en-US"/>
          </a:p>
        </p:txBody>
      </p:sp>
      <p:sp>
        <p:nvSpPr>
          <p:cNvPr id="5" name="Object 4"/>
          <p:cNvSpPr/>
          <p:nvPr/>
        </p:nvSpPr>
        <p:spPr>
          <a:xfrm>
            <a:off x="271871" y="3252927"/>
            <a:ext cx="6337303" cy="921409"/>
          </a:xfrm>
          <a:prstGeom prst="rect">
            <a:avLst/>
          </a:prstGeom>
          <a:noFill/>
        </p:spPr>
        <p:txBody>
          <a:bodyPr wrap="square" lIns="0" tIns="0" rIns="0" bIns="0" rtlCol="0" anchor="t"/>
          <a:lstStyle/>
          <a:p>
            <a:pPr algn="ctr">
              <a:lnSpc>
                <a:spcPts val="1814"/>
              </a:lnSpc>
              <a:spcBef>
                <a:spcPts val="1206"/>
              </a:spcBef>
              <a:buNone/>
            </a:pP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spresso shot pouring into cup">
            <a:extLst>
              <a:ext uri="{FF2B5EF4-FFF2-40B4-BE49-F238E27FC236}">
                <a16:creationId xmlns:a16="http://schemas.microsoft.com/office/drawing/2014/main" id="{F791206E-E05F-C604-6780-FB090E67F704}"/>
              </a:ext>
            </a:extLst>
          </p:cNvPr>
          <p:cNvPicPr>
            <a:picLocks noChangeAspect="1"/>
          </p:cNvPicPr>
          <p:nvPr/>
        </p:nvPicPr>
        <p:blipFill>
          <a:blip r:embed="rId3"/>
          <a:stretch>
            <a:fillRect/>
          </a:stretch>
        </p:blipFill>
        <p:spPr>
          <a:xfrm>
            <a:off x="643467" y="1074638"/>
            <a:ext cx="7047923" cy="4704488"/>
          </a:xfrm>
          <a:prstGeom prst="rect">
            <a:avLst/>
          </a:prstGeom>
        </p:spPr>
      </p:pic>
      <p:sp>
        <p:nvSpPr>
          <p:cNvPr id="4" name="TextBox 3">
            <a:extLst>
              <a:ext uri="{FF2B5EF4-FFF2-40B4-BE49-F238E27FC236}">
                <a16:creationId xmlns:a16="http://schemas.microsoft.com/office/drawing/2014/main" id="{E45C790A-45E4-7847-6454-259DD3C08C2C}"/>
              </a:ext>
            </a:extLst>
          </p:cNvPr>
          <p:cNvSpPr txBox="1"/>
          <p:nvPr/>
        </p:nvSpPr>
        <p:spPr>
          <a:xfrm>
            <a:off x="8793669" y="4948129"/>
            <a:ext cx="3246362" cy="830997"/>
          </a:xfrm>
          <a:prstGeom prst="rect">
            <a:avLst/>
          </a:prstGeom>
          <a:noFill/>
        </p:spPr>
        <p:txBody>
          <a:bodyPr wrap="square" rtlCol="0">
            <a:spAutoFit/>
          </a:bodyPr>
          <a:lstStyle/>
          <a:p>
            <a:r>
              <a:rPr lang="en-GB" sz="2400"/>
              <a:t>Come back at:</a:t>
            </a:r>
          </a:p>
          <a:p>
            <a:r>
              <a:rPr lang="en-GB" sz="2400"/>
              <a:t>00:00</a:t>
            </a:r>
          </a:p>
        </p:txBody>
      </p:sp>
    </p:spTree>
    <p:extLst>
      <p:ext uri="{BB962C8B-B14F-4D97-AF65-F5344CB8AC3E}">
        <p14:creationId xmlns:p14="http://schemas.microsoft.com/office/powerpoint/2010/main" val="14039850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AI_THEME_MODEL" val="{&quot;showLogo&quot;:true,&quot;logoScale&quot;:1,&quot;logoPosition&quot;:&quot;left&quot;,&quot;logoOffset&quot;:0,&quot;showMessage&quot;:true,&quot;showPageNum&quot;:true,&quot;logo&quot;:null,&quot;logo_dark&quot;:null,&quot;showFooterByDefault&quot;:null,&quot;footerMessage&quot;:&quot;©2022 Proprietary and Confidential. All Rights Reserved.&quot;,&quot;palette_name&quot;:&quot;custom&quot;,&quot;defaultSlideColor&quot;:&quot;theme&quot;,&quot;defaultBackgroundColor&quot;:&quot;background_light&quot;,&quot;styleFonts&quot;:1,&quot;styleFontWeight&quot;:&quot;heavy&quot;,&quot;styleElementStyle&quot;:&quot;filled&quot;,&quot;styleEffect&quot;:&quot;none&quot;,&quot;styleDesign&quot;:1,&quot;styleDecoration&quot;:&quot;none_center&quot;,&quot;styleHeaderAlignment&quot;:&quot;left&quot;,&quot;styleShape&quot;:&quot;circle&quot;,&quot;styleColor&quot;:&quot;slide&quot;,&quot;styleBackground&quot;:&quot;none&quot;,&quot;styleTitleFont&quot;:&quot;sourcesanspro&quot;,&quot;styleBodyFont&quot;:&quot;sourcesanspro&quot;,&quot;styleWeight&quot;:&quot;light&quot;,&quot;styleTitleSlide&quot;:&quot;bar_left&quot;,&quot;fontScale&quot;:1,&quot;iconStyle&quot;:&quot;chunky&quot;,&quot;cjkFont&quot;:&quot;jp&quot;,&quot;isRTL&quot;:false,&quot;colors&quot;:{&quot;accent1&quot;:&quot;#c0504d&quot;,&quot;accent2&quot;:&quot;#9bbb59&quot;,&quot;accent3&quot;:&quot;#8064a2&quot;,&quot;accent4&quot;:&quot;#4bacc6&quot;,&quot;background_accent&quot;:&quot;#535353&quot;,&quot;background_dark&quot;:&quot;#000000&quot;,&quot;background_light&quot;:&quot;#ffffff&quot;,&quot;chart1&quot;:&quot;#4f81bd&quot;,&quot;chart2&quot;:&quot;#c0504d&quot;,&quot;chart3&quot;:&quot;#9bbb59&quot;,&quot;chart4&quot;:&quot;#8064a2&quot;,&quot;primary_dark&quot;:&quot;#000000&quot;,&quot;primary_light&quot;:&quot;#ffffff&quot;,&quot;secondary_dark&quot;:&quot;#a7a7a7&quot;,&quot;secondary_light&quot;:&quot;#535353&quot;,&quot;theme&quot;:&quot;#4f81bd&quot;,&quot;chart5&quot;:&quot;#4bacc6&quot;,&quot;accent5&quot;:&quot;#f79646&quot;,&quot;chart6&quot;:&quot;#f79646&quot;,&quot;positive&quot;:&quot;#54C351&quot;,&quot;negative&quot;:&quot;#E04C2B&quot;},&quot;fontHeaderFontId&quot;:&quot;carlito&quot;,&quot;fontHeaderWeight&quot;:400,&quot;fontHeaderLetterSpacing&quot;:0,&quot;fontHeaderLineHeight&quot;:1.6,&quot;fontHeaderScaling&quot;:100,&quot;fontHeaderTextTransform&quot;:&quot;auto&quot;,&quot;fontTitleFontId&quot;:&quot;carlito&quot;,&quot;fontTitleWeight&quot;:400,&quot;fontTitleLetterSpacing&quot;:0,&quot;fontTitleLineHeight&quot;:1.6,&quot;fontTitleScaling&quot;:100,&quot;fontTitleTextTransform&quot;:&quot;auto&quot;,&quot;fontBodyFontId&quot;:&quot;carlito&quot;,&quot;fontBodyWeight&quot;:400,&quot;fontBodyLetterSpacing&quot;:0,&quot;fontBodyLineHeight&quot;:1.6,&quot;fontBodyScaling&quot;:100,&quot;fontBodyTextTransform&quot;:&quot;auto&quot;,&quot;lastThemeEditor&quot;:&quot;simple&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38B43E0-116E-4915-B590-C0A8098BFBB5}">
  <we:reference id="wa200003964" version="1.0.0.0" store="en-US" storeType="OMEX"/>
  <we:alternateReferences>
    <we:reference id="WA200003964"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Slides>
  <Notes>8</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3 Leveraging Infrastructure as Code for Your Hybrid SQL Server Estate</dc:title>
  <dc:subject>Session 3 Leveraging Infrastructure as Code for Your Hybrid SQL Server Estate</dc:subject>
  <dc:creator>rob@sewells-consulting.co.uk</dc:creator>
  <cp:revision>1</cp:revision>
  <dcterms:created xsi:type="dcterms:W3CDTF">2023-08-15T15:34:59Z</dcterms:created>
  <dcterms:modified xsi:type="dcterms:W3CDTF">2023-08-25T12:07:27Z</dcterms:modified>
</cp:coreProperties>
</file>